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62" r:id="rId9"/>
    <p:sldId id="280" r:id="rId10"/>
    <p:sldId id="281" r:id="rId11"/>
    <p:sldId id="282" r:id="rId12"/>
    <p:sldId id="279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8288000" cy="10287000"/>
  <p:notesSz cx="6858000" cy="9144000"/>
  <p:embeddedFontLst>
    <p:embeddedFont>
      <p:font typeface="Aileron" panose="020B0604020202020204" charset="0"/>
      <p:regular r:id="rId29"/>
    </p:embeddedFont>
    <p:embeddedFont>
      <p:font typeface="Aileron Bold" panose="020B0604020202020204" charset="0"/>
      <p:regular r:id="rId30"/>
    </p:embeddedFont>
    <p:embeddedFont>
      <p:font typeface="Canva Sans" panose="020B0604020202020204" charset="0"/>
      <p:regular r:id="rId31"/>
    </p:embeddedFont>
    <p:embeddedFont>
      <p:font typeface="Canva Sans Bold" panose="020B0604020202020204" charset="0"/>
      <p:regular r:id="rId32"/>
    </p:embeddedFont>
    <p:embeddedFont>
      <p:font typeface="League Spartan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8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75539">
            <a:off x="9709270" y="-677428"/>
            <a:ext cx="15100059" cy="10968683"/>
            <a:chOff x="0" y="0"/>
            <a:chExt cx="6350000" cy="4612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4612640"/>
            </a:xfrm>
            <a:custGeom>
              <a:avLst/>
              <a:gdLst/>
              <a:ahLst/>
              <a:cxnLst/>
              <a:rect l="l" t="t" r="r" b="b"/>
              <a:pathLst>
                <a:path w="6350000" h="4612640">
                  <a:moveTo>
                    <a:pt x="0" y="2670810"/>
                  </a:moveTo>
                  <a:lnTo>
                    <a:pt x="1606550" y="4612640"/>
                  </a:lnTo>
                  <a:lnTo>
                    <a:pt x="4968240" y="4612640"/>
                  </a:lnTo>
                  <a:lnTo>
                    <a:pt x="4968240" y="2670810"/>
                  </a:ln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4462" r="-44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78491" y="0"/>
            <a:ext cx="14161619" cy="10287000"/>
            <a:chOff x="0" y="0"/>
            <a:chExt cx="6350000" cy="4612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4612640"/>
            </a:xfrm>
            <a:custGeom>
              <a:avLst/>
              <a:gdLst/>
              <a:ahLst/>
              <a:cxnLst/>
              <a:rect l="l" t="t" r="r" b="b"/>
              <a:pathLst>
                <a:path w="6350000" h="4612640">
                  <a:moveTo>
                    <a:pt x="0" y="2670810"/>
                  </a:moveTo>
                  <a:lnTo>
                    <a:pt x="1606550" y="4612640"/>
                  </a:lnTo>
                  <a:lnTo>
                    <a:pt x="4968240" y="4612640"/>
                  </a:lnTo>
                  <a:lnTo>
                    <a:pt x="4968240" y="2670810"/>
                  </a:ln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62" r="-446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342433">
            <a:off x="-2308533" y="1057161"/>
            <a:ext cx="5154237" cy="208999"/>
            <a:chOff x="0" y="0"/>
            <a:chExt cx="1357495" cy="55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657338">
            <a:off x="5269535" y="9720180"/>
            <a:ext cx="5154237" cy="208999"/>
            <a:chOff x="0" y="0"/>
            <a:chExt cx="1357495" cy="550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342433">
            <a:off x="-3787682" y="2134772"/>
            <a:ext cx="5154237" cy="208999"/>
            <a:chOff x="0" y="0"/>
            <a:chExt cx="1357495" cy="550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657338">
            <a:off x="4855691" y="10670741"/>
            <a:ext cx="5154237" cy="208999"/>
            <a:chOff x="0" y="0"/>
            <a:chExt cx="1357495" cy="550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3221632"/>
            <a:ext cx="7914199" cy="179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5"/>
              </a:lnSpc>
              <a:spcBef>
                <a:spcPct val="0"/>
              </a:spcBef>
            </a:pPr>
            <a:r>
              <a:rPr lang="en-US" sz="5154" dirty="0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FAKE NEWS DETECTION PLATFORM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6072602"/>
            <a:ext cx="715568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C2E5E"/>
                </a:solidFill>
                <a:latin typeface="Aileron"/>
                <a:ea typeface="Aileron"/>
                <a:cs typeface="Aileron"/>
                <a:sym typeface="Aileron"/>
              </a:rPr>
              <a:t>Addressing Misinformation with Technology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7949857"/>
            <a:ext cx="6076745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C2E5E"/>
                </a:solidFill>
                <a:latin typeface="Aileron Bold"/>
                <a:ea typeface="Aileron Bold"/>
                <a:cs typeface="Aileron Bold"/>
                <a:sym typeface="Aileron Bold"/>
              </a:rPr>
              <a:t>Author: Orian Teodor Octavian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1E565-D588-C9DE-CC12-7C68F8934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BE0357-1309-1B12-2095-8E5AD9C979F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921A05F-EC09-6FCE-3430-F14D0DC0375D}"/>
              </a:ext>
            </a:extLst>
          </p:cNvPr>
          <p:cNvGrpSpPr/>
          <p:nvPr/>
        </p:nvGrpSpPr>
        <p:grpSpPr>
          <a:xfrm rot="-1342433">
            <a:off x="364373" y="-501421"/>
            <a:ext cx="5154237" cy="208999"/>
            <a:chOff x="0" y="0"/>
            <a:chExt cx="1357495" cy="5504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706EDDB-9170-6C18-FBCF-6CBF091AF89B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D3937E1-8655-5D1B-F9A9-074339366BA6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51257CC-6DAA-682A-D9CE-5564E681D32F}"/>
              </a:ext>
            </a:extLst>
          </p:cNvPr>
          <p:cNvGrpSpPr/>
          <p:nvPr/>
        </p:nvGrpSpPr>
        <p:grpSpPr>
          <a:xfrm rot="-1342433">
            <a:off x="12454448" y="10231411"/>
            <a:ext cx="5154237" cy="208999"/>
            <a:chOff x="0" y="0"/>
            <a:chExt cx="1357495" cy="5504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C55A85B-EC11-3100-4936-538CE36A01E8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26B0CEB-91F2-A83E-061A-648B20848287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452BE1E6-7E8A-F705-D023-D7A271561BF7}"/>
              </a:ext>
            </a:extLst>
          </p:cNvPr>
          <p:cNvGrpSpPr/>
          <p:nvPr/>
        </p:nvGrpSpPr>
        <p:grpSpPr>
          <a:xfrm rot="-1342433">
            <a:off x="-389888" y="292422"/>
            <a:ext cx="5154237" cy="208999"/>
            <a:chOff x="0" y="0"/>
            <a:chExt cx="1357495" cy="5504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B4EF352-1152-F80C-1FB9-7DF9C7E87AB0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C482CF85-992F-F06D-FEF7-4BCD5500F1C6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B87ECD1-B887-AD05-684A-D9EBB0002B86}"/>
              </a:ext>
            </a:extLst>
          </p:cNvPr>
          <p:cNvGrpSpPr/>
          <p:nvPr/>
        </p:nvGrpSpPr>
        <p:grpSpPr>
          <a:xfrm rot="-1342433">
            <a:off x="11700187" y="11025255"/>
            <a:ext cx="5154237" cy="208999"/>
            <a:chOff x="0" y="0"/>
            <a:chExt cx="1357495" cy="5504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25D0ED5-6154-7EED-BD3C-0B4C7D61F241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386560B-681E-294C-B2A4-65F5EE821AB2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8D6EA2FA-35C5-F406-5D09-0CFC4C474ABC}"/>
              </a:ext>
            </a:extLst>
          </p:cNvPr>
          <p:cNvSpPr txBox="1"/>
          <p:nvPr/>
        </p:nvSpPr>
        <p:spPr>
          <a:xfrm>
            <a:off x="1028700" y="1941914"/>
            <a:ext cx="11626528" cy="953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49"/>
              </a:lnSpc>
              <a:spcBef>
                <a:spcPct val="0"/>
              </a:spcBef>
            </a:pPr>
            <a:r>
              <a:rPr lang="en-US" sz="5535" dirty="0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PROTOTYPE DESIGN PATTERN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758BC6D-9B77-D997-2441-31BA06BCD7F0}"/>
              </a:ext>
            </a:extLst>
          </p:cNvPr>
          <p:cNvSpPr txBox="1"/>
          <p:nvPr/>
        </p:nvSpPr>
        <p:spPr>
          <a:xfrm>
            <a:off x="838200" y="3082836"/>
            <a:ext cx="10881867" cy="64872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Definition and Purpose: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The Prototype Design Pattern is a creational design pattern that allows objects to be cloned, creating a duplicate object while preserving its structure and initial state.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In the Fake News Detection Platform, this pattern is utilized to handle the creation of users with predefined roles efficiently.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Why Use This Pattern for User Roles?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Users belong to specific roles such as General, Journalist, and Academic. These roles have predefined properties (e.g., permissions and privileges).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Instead of creating each user role from scratch, the platform uses a prototype for each role, which can be cloned and customized as needed.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Implementation in the Platform: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Prototypes Defined: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General User: Default role with basic access.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Journalist: Role for professionals needing advanced news verification tools.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Academic: Role for educators and researchers with extended discussion privileges.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Cloning Process: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Each prototype (e.g., </a:t>
            </a:r>
            <a:r>
              <a:rPr lang="en-US" sz="1910" b="1" i="0" dirty="0" err="1">
                <a:solidFill>
                  <a:srgbClr val="2E74B6"/>
                </a:solidFill>
                <a:effectLst/>
              </a:rPr>
              <a:t>journalist_user</a:t>
            </a:r>
            <a:r>
              <a:rPr lang="en-US" sz="1910" b="1" i="0" dirty="0">
                <a:solidFill>
                  <a:srgbClr val="2E74B6"/>
                </a:solidFill>
                <a:effectLst/>
              </a:rPr>
              <a:t>) is cloned when a new user is registered or their role is updated.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Advantages: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Reduces redundant code by reusing prototypes.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Ensures consistency across role definitions.</a:t>
            </a:r>
            <a:endParaRPr lang="en-US" sz="191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910" b="1" i="0" dirty="0">
                <a:solidFill>
                  <a:srgbClr val="2E74B6"/>
                </a:solidFill>
                <a:effectLst/>
              </a:rPr>
              <a:t>Simplifies maintenance and scalability of user role management.</a:t>
            </a:r>
            <a:endParaRPr lang="en-US" sz="1910" b="1" dirty="0"/>
          </a:p>
          <a:p>
            <a:pPr>
              <a:lnSpc>
                <a:spcPts val="2625"/>
              </a:lnSpc>
            </a:pPr>
            <a:endParaRPr lang="en-US" sz="1910" b="1" dirty="0">
              <a:solidFill>
                <a:srgbClr val="2E74B6"/>
              </a:solidFill>
              <a:effectLst/>
              <a:latin typeface="YAFLd8sKbwc 1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3B3F40-0073-8E25-E50A-D138A2A1C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3547636"/>
            <a:ext cx="4734586" cy="402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1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F5631-77D9-EA18-3722-E883253FC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E29FCF-25A0-9202-D298-858B5D2647D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8A29F2-F0B8-9F9E-4B81-3B961B12FF34}"/>
              </a:ext>
            </a:extLst>
          </p:cNvPr>
          <p:cNvGrpSpPr/>
          <p:nvPr/>
        </p:nvGrpSpPr>
        <p:grpSpPr>
          <a:xfrm rot="-1342433">
            <a:off x="364373" y="-501421"/>
            <a:ext cx="5154237" cy="208999"/>
            <a:chOff x="0" y="0"/>
            <a:chExt cx="1357495" cy="5504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BBDFBD8-931C-D1E1-A6E9-4FBD3A3B58AC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56F9772-4A2D-E557-210E-830671661C7A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F16FF25-A998-B0C0-11F5-1A3A1171E8D8}"/>
              </a:ext>
            </a:extLst>
          </p:cNvPr>
          <p:cNvGrpSpPr/>
          <p:nvPr/>
        </p:nvGrpSpPr>
        <p:grpSpPr>
          <a:xfrm rot="-1342433">
            <a:off x="12454448" y="10231411"/>
            <a:ext cx="5154237" cy="208999"/>
            <a:chOff x="0" y="0"/>
            <a:chExt cx="1357495" cy="5504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E5507E-E632-B3ED-66C9-16688A2590C4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4D15E7F-293A-2941-7E54-270F3CCFF210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CF741A6-D735-204B-7553-114F066F397F}"/>
              </a:ext>
            </a:extLst>
          </p:cNvPr>
          <p:cNvGrpSpPr/>
          <p:nvPr/>
        </p:nvGrpSpPr>
        <p:grpSpPr>
          <a:xfrm rot="-1342433">
            <a:off x="-389888" y="292422"/>
            <a:ext cx="5154237" cy="208999"/>
            <a:chOff x="0" y="0"/>
            <a:chExt cx="1357495" cy="5504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BBBDF3C-3CF3-D2DA-1545-101F41DB04C6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5C1AC5F-CD55-4BDD-1172-D77907ED34E2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9919E40-44FB-F485-74F0-41E111AA35EA}"/>
              </a:ext>
            </a:extLst>
          </p:cNvPr>
          <p:cNvGrpSpPr/>
          <p:nvPr/>
        </p:nvGrpSpPr>
        <p:grpSpPr>
          <a:xfrm rot="-1342433">
            <a:off x="11700187" y="11025255"/>
            <a:ext cx="5154237" cy="208999"/>
            <a:chOff x="0" y="0"/>
            <a:chExt cx="1357495" cy="5504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0642E69-B8BA-6BD4-3DA8-0210964EFEE5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AC162A3D-5377-7659-8F26-B590E75C0992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3D1A6A0C-EBAA-4B94-5D30-0DEC567EC0BC}"/>
              </a:ext>
            </a:extLst>
          </p:cNvPr>
          <p:cNvSpPr txBox="1"/>
          <p:nvPr/>
        </p:nvSpPr>
        <p:spPr>
          <a:xfrm>
            <a:off x="1028700" y="1941914"/>
            <a:ext cx="11626528" cy="953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49"/>
              </a:lnSpc>
              <a:spcBef>
                <a:spcPct val="0"/>
              </a:spcBef>
            </a:pPr>
            <a:r>
              <a:rPr lang="en-US" sz="5535" dirty="0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Testing and Validation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23AD875-A45E-33B9-8FDD-7C9CC1059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893362"/>
              </p:ext>
            </p:extLst>
          </p:nvPr>
        </p:nvGraphicFramePr>
        <p:xfrm>
          <a:off x="1028700" y="3205022"/>
          <a:ext cx="12192000" cy="3547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179035503"/>
                    </a:ext>
                  </a:extLst>
                </a:gridCol>
                <a:gridCol w="5067300">
                  <a:extLst>
                    <a:ext uri="{9D8B030D-6E8A-4147-A177-3AD203B41FA5}">
                      <a16:colId xmlns:a16="http://schemas.microsoft.com/office/drawing/2014/main" val="565633854"/>
                    </a:ext>
                  </a:extLst>
                </a:gridCol>
                <a:gridCol w="3746500">
                  <a:extLst>
                    <a:ext uri="{9D8B030D-6E8A-4147-A177-3AD203B41FA5}">
                      <a16:colId xmlns:a16="http://schemas.microsoft.com/office/drawing/2014/main" val="138983828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363354891"/>
                    </a:ext>
                  </a:extLst>
                </a:gridCol>
              </a:tblGrid>
              <a:tr h="566878">
                <a:tc>
                  <a:txBody>
                    <a:bodyPr/>
                    <a:lstStyle/>
                    <a:p>
                      <a:r>
                        <a:rPr lang="en-US" dirty="0" err="1"/>
                        <a:t>Crt</a:t>
                      </a:r>
                      <a:r>
                        <a:rPr lang="en-US" dirty="0"/>
                        <a:t>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 of the bug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date when the bug was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068175"/>
                  </a:ext>
                </a:extLst>
              </a:tr>
              <a:tr h="56687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Password Reset Functionality Missing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15.01.2025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Solved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904706"/>
                  </a:ext>
                </a:extLst>
              </a:tr>
              <a:tr h="56687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Some sidebar links lead to incorrect or non-existent pages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13.01.2025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470575"/>
                  </a:ext>
                </a:extLst>
              </a:tr>
              <a:tr h="56687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Forum Post Role Highlighting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16.01.2025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29885"/>
                  </a:ext>
                </a:extLst>
              </a:tr>
              <a:tr h="566878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 Request Approval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15.01.2025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863973"/>
                  </a:ext>
                </a:extLst>
              </a:tr>
              <a:tr h="566878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 Request Notification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15.01.2025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Solved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235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603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333A0-F588-6E4C-9DFB-436BD4AB8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BEE77F-43F9-8ABC-BB44-43E12AADAAD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51" t="-29311" r="-16835" b="-29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FF567A-C07A-9C53-95BE-9E6480A0E23B}"/>
              </a:ext>
            </a:extLst>
          </p:cNvPr>
          <p:cNvSpPr/>
          <p:nvPr/>
        </p:nvSpPr>
        <p:spPr>
          <a:xfrm>
            <a:off x="9446831" y="91978"/>
            <a:ext cx="1873443" cy="1873443"/>
          </a:xfrm>
          <a:custGeom>
            <a:avLst/>
            <a:gdLst/>
            <a:ahLst/>
            <a:cxnLst/>
            <a:rect l="l" t="t" r="r" b="b"/>
            <a:pathLst>
              <a:path w="1873443" h="1873443">
                <a:moveTo>
                  <a:pt x="0" y="0"/>
                </a:moveTo>
                <a:lnTo>
                  <a:pt x="1873443" y="0"/>
                </a:lnTo>
                <a:lnTo>
                  <a:pt x="1873443" y="1873444"/>
                </a:lnTo>
                <a:lnTo>
                  <a:pt x="0" y="1873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7E615C8A-BFB6-1089-3EBB-33D9C67DC2F7}"/>
              </a:ext>
            </a:extLst>
          </p:cNvPr>
          <p:cNvGrpSpPr/>
          <p:nvPr/>
        </p:nvGrpSpPr>
        <p:grpSpPr>
          <a:xfrm rot="-4478494">
            <a:off x="8647685" y="5067805"/>
            <a:ext cx="7168919" cy="3301080"/>
            <a:chOff x="0" y="0"/>
            <a:chExt cx="1544505" cy="7112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48F2D30-C122-BD59-22E2-99834DB57322}"/>
                </a:ext>
              </a:extLst>
            </p:cNvPr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5BC6B88B-48FD-6E31-1C19-71A9C7CA8A66}"/>
                </a:ext>
              </a:extLst>
            </p:cNvPr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4F4F62F8-6A8B-07CA-59B0-3C17D34F7DE5}"/>
              </a:ext>
            </a:extLst>
          </p:cNvPr>
          <p:cNvGrpSpPr/>
          <p:nvPr/>
        </p:nvGrpSpPr>
        <p:grpSpPr>
          <a:xfrm rot="-4478494">
            <a:off x="8769499" y="6560454"/>
            <a:ext cx="6920412" cy="3301080"/>
            <a:chOff x="0" y="0"/>
            <a:chExt cx="1490966" cy="7112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E4B9273-2769-4FEE-EDF1-3E558C976648}"/>
                </a:ext>
              </a:extLst>
            </p:cNvPr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4BA4C73-92CF-DE68-42D0-F69C282CB8A9}"/>
                </a:ext>
              </a:extLst>
            </p:cNvPr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66B92792-0BE7-EDD5-E125-CA78DC6B7E29}"/>
              </a:ext>
            </a:extLst>
          </p:cNvPr>
          <p:cNvGrpSpPr/>
          <p:nvPr/>
        </p:nvGrpSpPr>
        <p:grpSpPr>
          <a:xfrm rot="-10800000">
            <a:off x="-1553349" y="-1350169"/>
            <a:ext cx="5864292" cy="2700338"/>
            <a:chOff x="0" y="0"/>
            <a:chExt cx="1544505" cy="7112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00F816E-A844-CFCD-E968-F8E775931F3B}"/>
                </a:ext>
              </a:extLst>
            </p:cNvPr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B944FBB-34CB-E464-98CD-7749554718C5}"/>
                </a:ext>
              </a:extLst>
            </p:cNvPr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76B2B9F0-705D-DCE6-F257-E6671D64D551}"/>
              </a:ext>
            </a:extLst>
          </p:cNvPr>
          <p:cNvGrpSpPr/>
          <p:nvPr/>
        </p:nvGrpSpPr>
        <p:grpSpPr>
          <a:xfrm rot="-10800000">
            <a:off x="-273773" y="-1671638"/>
            <a:ext cx="5661010" cy="2700338"/>
            <a:chOff x="0" y="0"/>
            <a:chExt cx="1490966" cy="7112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C653EFD-6D32-C074-16F3-B1731B0219CC}"/>
                </a:ext>
              </a:extLst>
            </p:cNvPr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53E06A14-15AE-1EF0-7341-07BC1DC91FCC}"/>
                </a:ext>
              </a:extLst>
            </p:cNvPr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7B1A7859-E688-246D-5B19-0003E5318732}"/>
              </a:ext>
            </a:extLst>
          </p:cNvPr>
          <p:cNvSpPr txBox="1"/>
          <p:nvPr/>
        </p:nvSpPr>
        <p:spPr>
          <a:xfrm>
            <a:off x="1028700" y="1926652"/>
            <a:ext cx="9910260" cy="229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38"/>
              </a:lnSpc>
              <a:spcBef>
                <a:spcPct val="0"/>
              </a:spcBef>
            </a:pPr>
            <a:r>
              <a:rPr lang="en-US" sz="6600" b="0" i="0" dirty="0">
                <a:solidFill>
                  <a:srgbClr val="2E74B6"/>
                </a:solidFill>
                <a:effectLst/>
                <a:latin typeface="League Spartan" panose="020B0604020202020204" charset="0"/>
              </a:rPr>
              <a:t>Google Fact </a:t>
            </a:r>
            <a:r>
              <a:rPr lang="en-US" sz="5540" b="0" i="0" dirty="0">
                <a:solidFill>
                  <a:srgbClr val="2E74B6"/>
                </a:solidFill>
                <a:effectLst/>
                <a:latin typeface="League Spartan" panose="020B0604020202020204" charset="0"/>
              </a:rPr>
              <a:t>Check</a:t>
            </a:r>
            <a:r>
              <a:rPr lang="en-US" sz="6600" b="0" i="0" dirty="0">
                <a:solidFill>
                  <a:srgbClr val="2E74B6"/>
                </a:solidFill>
                <a:effectLst/>
                <a:latin typeface="League Spartan" panose="020B0604020202020204" charset="0"/>
              </a:rPr>
              <a:t> API: How It Works</a:t>
            </a:r>
            <a:endParaRPr lang="en-US" sz="6527" dirty="0">
              <a:solidFill>
                <a:srgbClr val="6CCEE8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67C4DCA-1D16-12AF-86D2-21F7F6BA9B12}"/>
              </a:ext>
            </a:extLst>
          </p:cNvPr>
          <p:cNvSpPr txBox="1"/>
          <p:nvPr/>
        </p:nvSpPr>
        <p:spPr>
          <a:xfrm>
            <a:off x="1028700" y="4483868"/>
            <a:ext cx="9736421" cy="503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Query: The claim is sent to the API.</a:t>
            </a:r>
            <a:endParaRPr lang="en-US" sz="24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Database Search: The API looks for fact-checked claims similar to the query in its database.</a:t>
            </a:r>
            <a:endParaRPr lang="en-US" sz="24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Possible Outcomes:</a:t>
            </a:r>
            <a:endParaRPr lang="en-US" sz="24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Match Found: Returns details like the reviewed claim, verdict (e.g., False, Speculative), publisher, and fact-check link.</a:t>
            </a:r>
            <a:endParaRPr lang="en-US" sz="24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No Match: Indicates no fact-check exists for the query.</a:t>
            </a:r>
            <a:endParaRPr lang="en-US" sz="24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Limitations:</a:t>
            </a:r>
            <a:endParaRPr lang="en-US" sz="24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Cannot predict future events or verify speculative claims.</a:t>
            </a:r>
            <a:endParaRPr lang="en-US" sz="24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Only works with existing fact-checks in the database.</a:t>
            </a:r>
            <a:endParaRPr lang="en-US" sz="24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>
              <a:lnSpc>
                <a:spcPts val="3750"/>
              </a:lnSpc>
            </a:pPr>
            <a:r>
              <a:rPr lang="en-US" sz="24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Result: If no match is found, the platform informs the user: "No fact-check available."</a:t>
            </a:r>
            <a:endParaRPr lang="en-US" sz="2400" dirty="0">
              <a:solidFill>
                <a:schemeClr val="accent1"/>
              </a:solidFill>
              <a:effectLst/>
              <a:latin typeface="Aileron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Aileron" panose="020B0604020202020204" charset="0"/>
            </a:endParaRPr>
          </a:p>
        </p:txBody>
      </p:sp>
      <p:pic>
        <p:nvPicPr>
          <p:cNvPr id="19" name="Picture 18" descr="A blue circle with white text&#10;&#10;Description automatically generated">
            <a:extLst>
              <a:ext uri="{FF2B5EF4-FFF2-40B4-BE49-F238E27FC236}">
                <a16:creationId xmlns:a16="http://schemas.microsoft.com/office/drawing/2014/main" id="{33891F06-C429-4BCA-299B-8CE57F77B8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219" y="-38074"/>
            <a:ext cx="6951781" cy="37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5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351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51" t="-29311" r="-16835" b="-29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46831" y="91978"/>
            <a:ext cx="1873443" cy="1873443"/>
          </a:xfrm>
          <a:custGeom>
            <a:avLst/>
            <a:gdLst/>
            <a:ahLst/>
            <a:cxnLst/>
            <a:rect l="l" t="t" r="r" b="b"/>
            <a:pathLst>
              <a:path w="1873443" h="1873443">
                <a:moveTo>
                  <a:pt x="0" y="0"/>
                </a:moveTo>
                <a:lnTo>
                  <a:pt x="1873443" y="0"/>
                </a:lnTo>
                <a:lnTo>
                  <a:pt x="1873443" y="1873444"/>
                </a:lnTo>
                <a:lnTo>
                  <a:pt x="0" y="1873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4478494">
            <a:off x="8647685" y="5067805"/>
            <a:ext cx="7168919" cy="3301080"/>
            <a:chOff x="0" y="0"/>
            <a:chExt cx="1544505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4478494">
            <a:off x="8769499" y="6560454"/>
            <a:ext cx="6920412" cy="3301080"/>
            <a:chOff x="0" y="0"/>
            <a:chExt cx="1490966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-1553349" y="-1350169"/>
            <a:ext cx="5864292" cy="2700338"/>
            <a:chOff x="0" y="0"/>
            <a:chExt cx="1544505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-273773" y="-1671638"/>
            <a:ext cx="5661010" cy="2700338"/>
            <a:chOff x="0" y="0"/>
            <a:chExt cx="1490966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474018" y="0"/>
            <a:ext cx="5813982" cy="4108537"/>
          </a:xfrm>
          <a:custGeom>
            <a:avLst/>
            <a:gdLst/>
            <a:ahLst/>
            <a:cxnLst/>
            <a:rect l="l" t="t" r="r" b="b"/>
            <a:pathLst>
              <a:path w="5813982" h="4108537">
                <a:moveTo>
                  <a:pt x="0" y="0"/>
                </a:moveTo>
                <a:lnTo>
                  <a:pt x="5813982" y="0"/>
                </a:lnTo>
                <a:lnTo>
                  <a:pt x="5813982" y="4108537"/>
                </a:lnTo>
                <a:lnTo>
                  <a:pt x="0" y="4108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1926652"/>
            <a:ext cx="9910260" cy="1125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38"/>
              </a:lnSpc>
              <a:spcBef>
                <a:spcPct val="0"/>
              </a:spcBef>
            </a:pPr>
            <a:r>
              <a:rPr lang="en-US" sz="6527">
                <a:solidFill>
                  <a:srgbClr val="6CCEE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DIAGRAMS OVERVIEW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483868"/>
            <a:ext cx="9736421" cy="947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9"/>
              </a:lnSpc>
              <a:spcBef>
                <a:spcPct val="0"/>
              </a:spcBef>
            </a:pPr>
            <a:r>
              <a:rPr lang="en-US" sz="272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 the following slides, we will present and explain the key diagrams that outline the system's design and functionality.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429656" y="503449"/>
            <a:ext cx="10858344" cy="7812391"/>
          </a:xfrm>
          <a:custGeom>
            <a:avLst/>
            <a:gdLst/>
            <a:ahLst/>
            <a:cxnLst/>
            <a:rect l="l" t="t" r="r" b="b"/>
            <a:pathLst>
              <a:path w="10858344" h="7812391">
                <a:moveTo>
                  <a:pt x="0" y="0"/>
                </a:moveTo>
                <a:lnTo>
                  <a:pt x="10858344" y="0"/>
                </a:lnTo>
                <a:lnTo>
                  <a:pt x="10858344" y="7812390"/>
                </a:lnTo>
                <a:lnTo>
                  <a:pt x="0" y="7812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6" r="-696" b="-11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287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GENERAL ARCHITECTURE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4018516"/>
            <a:ext cx="7541614" cy="353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This diagram shows the platform’s main components:</a:t>
            </a:r>
          </a:p>
          <a:p>
            <a:pPr marL="435599" lvl="1" indent="-217800" algn="ctr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Frontend (HTML/CSS/JS): Handles user input and displays results with responsive design.</a:t>
            </a:r>
          </a:p>
          <a:p>
            <a:pPr marL="435599" lvl="1" indent="-217800" algn="ctr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Backend (Flask): Processes requests, serves APIs, and runs business logic.</a:t>
            </a:r>
          </a:p>
          <a:p>
            <a:pPr marL="435599" lvl="1" indent="-217800" algn="ctr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Database (PostgreSQL): Stores user data, news submissions, verification results, and forum content.</a:t>
            </a:r>
          </a:p>
          <a:p>
            <a:pPr marL="435599" lvl="1" indent="-217800" algn="ctr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External APIs (Google Fact Check, Azure Text Analytics): Used for verifying news content and analyzing text.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541614" y="710177"/>
            <a:ext cx="10746386" cy="7576202"/>
          </a:xfrm>
          <a:custGeom>
            <a:avLst/>
            <a:gdLst/>
            <a:ahLst/>
            <a:cxnLst/>
            <a:rect l="l" t="t" r="r" b="b"/>
            <a:pathLst>
              <a:path w="10746386" h="7576202">
                <a:moveTo>
                  <a:pt x="0" y="0"/>
                </a:moveTo>
                <a:lnTo>
                  <a:pt x="10746386" y="0"/>
                </a:lnTo>
                <a:lnTo>
                  <a:pt x="10746386" y="7576203"/>
                </a:lnTo>
                <a:lnTo>
                  <a:pt x="0" y="7576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189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FLOWCHART/SITEMAP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4018516"/>
            <a:ext cx="7541614" cy="247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The flowchart visualizes the user's journey:</a:t>
            </a:r>
          </a:p>
          <a:p>
            <a:pPr marL="435599" lvl="1" indent="-217800" algn="ctr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Login/Register: Users authenticate before proceeding.</a:t>
            </a:r>
          </a:p>
          <a:p>
            <a:pPr marL="435599" lvl="1" indent="-217800" algn="ctr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Actions: After login, users can submit news, access forums, or perform admin actions.</a:t>
            </a:r>
          </a:p>
          <a:p>
            <a:pPr marL="435599" lvl="1" indent="-217800" algn="ctr">
              <a:lnSpc>
                <a:spcPts val="2824"/>
              </a:lnSpc>
              <a:spcBef>
                <a:spcPct val="0"/>
              </a:spcBef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Verification Process: Submitted news is processed and users are notified of the results.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8643739" y="324894"/>
            <a:ext cx="8984795" cy="8625403"/>
          </a:xfrm>
          <a:custGeom>
            <a:avLst/>
            <a:gdLst/>
            <a:ahLst/>
            <a:cxnLst/>
            <a:rect l="l" t="t" r="r" b="b"/>
            <a:pathLst>
              <a:path w="8984795" h="8625403">
                <a:moveTo>
                  <a:pt x="0" y="0"/>
                </a:moveTo>
                <a:lnTo>
                  <a:pt x="8984795" y="0"/>
                </a:lnTo>
                <a:lnTo>
                  <a:pt x="8984795" y="8625403"/>
                </a:lnTo>
                <a:lnTo>
                  <a:pt x="0" y="86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9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CLASS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4018516"/>
            <a:ext cx="7541614" cy="4244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Defines key system classes and their relationships: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User: Stores user information and manages actions like login and profile updates.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NewsSubmission: Represents submitted news, tracking details like content and verification status.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VerificationResult: Contains the outcome of news verification, including credibility scores and summaries.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ForumThread/ForumComment: Manages discussions with threads and comments.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AdminAction: Logs actions performed by administrators, such as moderating content.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3EC62322-CFC2-C3E2-4212-BDB8B01D1841}"/>
              </a:ext>
            </a:extLst>
          </p:cNvPr>
          <p:cNvGrpSpPr/>
          <p:nvPr/>
        </p:nvGrpSpPr>
        <p:grpSpPr>
          <a:xfrm rot="-1342433">
            <a:off x="-3123614" y="850747"/>
            <a:ext cx="5154237" cy="208999"/>
            <a:chOff x="0" y="0"/>
            <a:chExt cx="1357495" cy="55045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FE241EF8-B453-D93D-9704-9A94446AE229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8C74DE62-6987-03A2-AA04-23827FB54D3A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6">
            <a:extLst>
              <a:ext uri="{FF2B5EF4-FFF2-40B4-BE49-F238E27FC236}">
                <a16:creationId xmlns:a16="http://schemas.microsoft.com/office/drawing/2014/main" id="{389876CA-1C15-8424-F051-7ACA78403CE9}"/>
              </a:ext>
            </a:extLst>
          </p:cNvPr>
          <p:cNvGrpSpPr/>
          <p:nvPr/>
        </p:nvGrpSpPr>
        <p:grpSpPr>
          <a:xfrm rot="-1342433">
            <a:off x="2660866" y="10363717"/>
            <a:ext cx="5154237" cy="208999"/>
            <a:chOff x="0" y="0"/>
            <a:chExt cx="1357495" cy="55045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4F0BDBDE-D850-CECE-0785-5FE9F85A9B38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E04D2264-F1AF-6D81-0025-A350C55F91AB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9">
            <a:extLst>
              <a:ext uri="{FF2B5EF4-FFF2-40B4-BE49-F238E27FC236}">
                <a16:creationId xmlns:a16="http://schemas.microsoft.com/office/drawing/2014/main" id="{17790C1C-A205-B69A-4609-DA5C41295FE5}"/>
              </a:ext>
            </a:extLst>
          </p:cNvPr>
          <p:cNvGrpSpPr/>
          <p:nvPr/>
        </p:nvGrpSpPr>
        <p:grpSpPr>
          <a:xfrm rot="-1342433">
            <a:off x="-3877876" y="1644591"/>
            <a:ext cx="5154237" cy="208999"/>
            <a:chOff x="0" y="0"/>
            <a:chExt cx="1357495" cy="55045"/>
          </a:xfrm>
        </p:grpSpPr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C79BAF5-2883-C5AB-35ED-B252C8502020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EF64E307-7FA6-B3F8-4738-C9B629727C44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12">
            <a:extLst>
              <a:ext uri="{FF2B5EF4-FFF2-40B4-BE49-F238E27FC236}">
                <a16:creationId xmlns:a16="http://schemas.microsoft.com/office/drawing/2014/main" id="{4E856A2F-5C55-C5BB-9455-57BE9D02B470}"/>
              </a:ext>
            </a:extLst>
          </p:cNvPr>
          <p:cNvGrpSpPr/>
          <p:nvPr/>
        </p:nvGrpSpPr>
        <p:grpSpPr>
          <a:xfrm rot="-1342433">
            <a:off x="3762992" y="10363717"/>
            <a:ext cx="5154237" cy="208999"/>
            <a:chOff x="0" y="0"/>
            <a:chExt cx="1357495" cy="55045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6D485F8E-76D2-43D1-B99D-2A5D563581C4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A7E6A869-CA42-A951-1E59-B6CF7355D023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Freeform 15">
            <a:extLst>
              <a:ext uri="{FF2B5EF4-FFF2-40B4-BE49-F238E27FC236}">
                <a16:creationId xmlns:a16="http://schemas.microsoft.com/office/drawing/2014/main" id="{7F3C0991-36A1-F2B8-BBD2-066FE53325B2}"/>
              </a:ext>
            </a:extLst>
          </p:cNvPr>
          <p:cNvSpPr/>
          <p:nvPr/>
        </p:nvSpPr>
        <p:spPr>
          <a:xfrm>
            <a:off x="8763000" y="0"/>
            <a:ext cx="8984795" cy="8625403"/>
          </a:xfrm>
          <a:custGeom>
            <a:avLst/>
            <a:gdLst/>
            <a:ahLst/>
            <a:cxnLst/>
            <a:rect l="l" t="t" r="r" b="b"/>
            <a:pathLst>
              <a:path w="8984795" h="8625403">
                <a:moveTo>
                  <a:pt x="0" y="0"/>
                </a:moveTo>
                <a:lnTo>
                  <a:pt x="8984795" y="0"/>
                </a:lnTo>
                <a:lnTo>
                  <a:pt x="8984795" y="8625403"/>
                </a:lnTo>
                <a:lnTo>
                  <a:pt x="0" y="86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973064" y="711818"/>
            <a:ext cx="9568625" cy="9185880"/>
          </a:xfrm>
          <a:custGeom>
            <a:avLst/>
            <a:gdLst/>
            <a:ahLst/>
            <a:cxnLst/>
            <a:rect l="l" t="t" r="r" b="b"/>
            <a:pathLst>
              <a:path w="9568625" h="9185880">
                <a:moveTo>
                  <a:pt x="0" y="0"/>
                </a:moveTo>
                <a:lnTo>
                  <a:pt x="9568625" y="0"/>
                </a:lnTo>
                <a:lnTo>
                  <a:pt x="9568625" y="9185880"/>
                </a:lnTo>
                <a:lnTo>
                  <a:pt x="0" y="91858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9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OBJECT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4018516"/>
            <a:ext cx="7541614" cy="353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Shows specific instances of classes in action: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user1 (General User): A user with specific attributes like username and role.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newsSubmission1: Represents a specific news article submitted for verification.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verificationResult1: The result of verifying the news article.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adminAction1: Represents an action taken by an admin, like moderating a thread.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423350" y="0"/>
            <a:ext cx="8864650" cy="3458180"/>
          </a:xfrm>
          <a:custGeom>
            <a:avLst/>
            <a:gdLst/>
            <a:ahLst/>
            <a:cxnLst/>
            <a:rect l="l" t="t" r="r" b="b"/>
            <a:pathLst>
              <a:path w="8864650" h="3458180">
                <a:moveTo>
                  <a:pt x="0" y="0"/>
                </a:moveTo>
                <a:lnTo>
                  <a:pt x="8864650" y="0"/>
                </a:lnTo>
                <a:lnTo>
                  <a:pt x="8864650" y="3458180"/>
                </a:lnTo>
                <a:lnTo>
                  <a:pt x="0" y="3458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6" b="-1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7909966" y="3458180"/>
            <a:ext cx="10599115" cy="3232730"/>
          </a:xfrm>
          <a:custGeom>
            <a:avLst/>
            <a:gdLst/>
            <a:ahLst/>
            <a:cxnLst/>
            <a:rect l="l" t="t" r="r" b="b"/>
            <a:pathLst>
              <a:path w="10599115" h="3232730">
                <a:moveTo>
                  <a:pt x="0" y="0"/>
                </a:moveTo>
                <a:lnTo>
                  <a:pt x="10599114" y="0"/>
                </a:lnTo>
                <a:lnTo>
                  <a:pt x="10599114" y="3232730"/>
                </a:lnTo>
                <a:lnTo>
                  <a:pt x="0" y="3232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7541614" y="6690910"/>
            <a:ext cx="10746386" cy="3291081"/>
          </a:xfrm>
          <a:custGeom>
            <a:avLst/>
            <a:gdLst/>
            <a:ahLst/>
            <a:cxnLst/>
            <a:rect l="l" t="t" r="r" b="b"/>
            <a:pathLst>
              <a:path w="10746386" h="3291081">
                <a:moveTo>
                  <a:pt x="0" y="0"/>
                </a:moveTo>
                <a:lnTo>
                  <a:pt x="10746386" y="0"/>
                </a:lnTo>
                <a:lnTo>
                  <a:pt x="10746386" y="3291081"/>
                </a:lnTo>
                <a:lnTo>
                  <a:pt x="0" y="3291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721350" y="901124"/>
            <a:ext cx="7066780" cy="189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REFINED USE CASE DIAGRAM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0" y="4018516"/>
            <a:ext cx="7541614" cy="4598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Groups user actions by role: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General User: Can submit news for verification, view results, participate in forum discussions, and report content.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Journalist: Can submit multiple news items for verification and view detailed results.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Academic: Accesses credibility reports and exports data for research.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Moderator: Manages forum content and reviews flagged submissions.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Administrator: Manages users, moderates content, and reviews flagged posts.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664917" y="1280141"/>
            <a:ext cx="10492159" cy="6080956"/>
          </a:xfrm>
          <a:custGeom>
            <a:avLst/>
            <a:gdLst/>
            <a:ahLst/>
            <a:cxnLst/>
            <a:rect l="l" t="t" r="r" b="b"/>
            <a:pathLst>
              <a:path w="10492159" h="6080956">
                <a:moveTo>
                  <a:pt x="0" y="0"/>
                </a:moveTo>
                <a:lnTo>
                  <a:pt x="10492158" y="0"/>
                </a:lnTo>
                <a:lnTo>
                  <a:pt x="10492158" y="6080955"/>
                </a:lnTo>
                <a:lnTo>
                  <a:pt x="0" y="60809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189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SEQUENCE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3528457"/>
            <a:ext cx="7541614" cy="318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This diagram tracks the sequence of actions when a user submits news: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User submits news for verification.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Backend stores news and sends a verification request.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Verification service analyzes content and generates a result.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Result is displayed to the user, including credibility score and status.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13682" y="1560003"/>
            <a:ext cx="1570702" cy="1906771"/>
          </a:xfrm>
          <a:custGeom>
            <a:avLst/>
            <a:gdLst/>
            <a:ahLst/>
            <a:cxnLst/>
            <a:rect l="l" t="t" r="r" b="b"/>
            <a:pathLst>
              <a:path w="1570702" h="1906771">
                <a:moveTo>
                  <a:pt x="0" y="0"/>
                </a:moveTo>
                <a:lnTo>
                  <a:pt x="1570703" y="0"/>
                </a:lnTo>
                <a:lnTo>
                  <a:pt x="1570703" y="1906770"/>
                </a:lnTo>
                <a:lnTo>
                  <a:pt x="0" y="1906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274586">
            <a:off x="-2016533" y="9525732"/>
            <a:ext cx="5154237" cy="208999"/>
            <a:chOff x="0" y="0"/>
            <a:chExt cx="1357495" cy="550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654363">
            <a:off x="9914343" y="-248281"/>
            <a:ext cx="5154237" cy="208999"/>
            <a:chOff x="0" y="0"/>
            <a:chExt cx="1357495" cy="55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D8BB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4586">
            <a:off x="-3754268" y="10099666"/>
            <a:ext cx="5154237" cy="208999"/>
            <a:chOff x="0" y="0"/>
            <a:chExt cx="1357495" cy="550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654363">
            <a:off x="11099369" y="-104500"/>
            <a:ext cx="5154237" cy="208999"/>
            <a:chOff x="0" y="0"/>
            <a:chExt cx="1357495" cy="550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745928" y="2125028"/>
            <a:ext cx="6716860" cy="6716860"/>
          </a:xfrm>
          <a:custGeom>
            <a:avLst/>
            <a:gdLst/>
            <a:ahLst/>
            <a:cxnLst/>
            <a:rect l="l" t="t" r="r" b="b"/>
            <a:pathLst>
              <a:path w="6716860" h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2029778"/>
            <a:ext cx="5578231" cy="86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7"/>
              </a:lnSpc>
              <a:spcBef>
                <a:spcPct val="0"/>
              </a:spcBef>
            </a:pPr>
            <a:r>
              <a:rPr lang="en-US" sz="5127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750988"/>
            <a:ext cx="8115300" cy="198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75"/>
              </a:lnSpc>
            </a:pPr>
            <a:r>
              <a:rPr lang="en-US" sz="2268">
                <a:solidFill>
                  <a:srgbClr val="0C2E5E"/>
                </a:solidFill>
                <a:latin typeface="Aileron"/>
                <a:ea typeface="Aileron"/>
                <a:cs typeface="Aileron"/>
                <a:sym typeface="Aileron"/>
              </a:rPr>
              <a:t>Main Objectives:</a:t>
            </a:r>
          </a:p>
          <a:p>
            <a:pPr marL="489707" lvl="1" indent="-244854" algn="just">
              <a:lnSpc>
                <a:spcPts val="3175"/>
              </a:lnSpc>
              <a:buFont typeface="Arial"/>
              <a:buChar char="•"/>
            </a:pPr>
            <a:r>
              <a:rPr lang="en-US" sz="2268">
                <a:solidFill>
                  <a:srgbClr val="0C2E5E"/>
                </a:solidFill>
                <a:latin typeface="Aileron"/>
                <a:ea typeface="Aileron"/>
                <a:cs typeface="Aileron"/>
                <a:sym typeface="Aileron"/>
              </a:rPr>
              <a:t>Empower users to evaluate news credibility.</a:t>
            </a:r>
          </a:p>
          <a:p>
            <a:pPr marL="489707" lvl="1" indent="-244854" algn="just">
              <a:lnSpc>
                <a:spcPts val="3175"/>
              </a:lnSpc>
              <a:buFont typeface="Arial"/>
              <a:buChar char="•"/>
            </a:pPr>
            <a:r>
              <a:rPr lang="en-US" sz="2268">
                <a:solidFill>
                  <a:srgbClr val="0C2E5E"/>
                </a:solidFill>
                <a:latin typeface="Aileron"/>
                <a:ea typeface="Aileron"/>
                <a:cs typeface="Aileron"/>
                <a:sym typeface="Aileron"/>
              </a:rPr>
              <a:t>Provide researchers tools for media credibility analysis.</a:t>
            </a:r>
          </a:p>
          <a:p>
            <a:pPr marL="489707" lvl="1" indent="-244854" algn="just">
              <a:lnSpc>
                <a:spcPts val="3175"/>
              </a:lnSpc>
              <a:spcBef>
                <a:spcPct val="0"/>
              </a:spcBef>
              <a:buFont typeface="Arial"/>
              <a:buChar char="•"/>
            </a:pPr>
            <a:r>
              <a:rPr lang="en-US" sz="2268">
                <a:solidFill>
                  <a:srgbClr val="0C2E5E"/>
                </a:solidFill>
                <a:latin typeface="Aileron"/>
                <a:ea typeface="Aileron"/>
                <a:cs typeface="Aileron"/>
                <a:sym typeface="Aileron"/>
              </a:rPr>
              <a:t>Promote media literacy in educational contexts.</a:t>
            </a:r>
          </a:p>
          <a:p>
            <a:pPr algn="just">
              <a:lnSpc>
                <a:spcPts val="3175"/>
              </a:lnSpc>
              <a:spcBef>
                <a:spcPct val="0"/>
              </a:spcBef>
            </a:pPr>
            <a:endParaRPr lang="en-US" sz="2268">
              <a:solidFill>
                <a:srgbClr val="0C2E5E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3622103"/>
            <a:ext cx="8115300" cy="14123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0" i="0" dirty="0">
                <a:solidFill>
                  <a:srgbClr val="0C2E5E"/>
                </a:solidFill>
                <a:effectLst/>
              </a:rPr>
              <a:t>The Fake News Detection Platform tackles the pressing issue of misinformation by providing a mechanism for users to verify the authenticity of news content through APIs, participate in forum discussions, and request role-specific privileges such as academic or journalist roles.</a:t>
            </a:r>
            <a:endParaRPr lang="en-US" sz="2000" dirty="0">
              <a:solidFill>
                <a:srgbClr val="0C2E5E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446685" y="202530"/>
            <a:ext cx="7306856" cy="8724604"/>
          </a:xfrm>
          <a:custGeom>
            <a:avLst/>
            <a:gdLst/>
            <a:ahLst/>
            <a:cxnLst/>
            <a:rect l="l" t="t" r="r" b="b"/>
            <a:pathLst>
              <a:path w="7306856" h="8724604">
                <a:moveTo>
                  <a:pt x="0" y="0"/>
                </a:moveTo>
                <a:lnTo>
                  <a:pt x="7306856" y="0"/>
                </a:lnTo>
                <a:lnTo>
                  <a:pt x="7306856" y="8724604"/>
                </a:lnTo>
                <a:lnTo>
                  <a:pt x="0" y="8724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189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ACTIVITY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3528457"/>
            <a:ext cx="7541614" cy="318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This diagram shows the flow of activities: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Submit news for verification.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Check if the user is logged in—if not, redirect to the login page.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Store and verify news if logged in, then notify the user of the results.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Display verification results with the credibility score and status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875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9144000" y="202530"/>
            <a:ext cx="8231402" cy="8015328"/>
          </a:xfrm>
          <a:custGeom>
            <a:avLst/>
            <a:gdLst/>
            <a:ahLst/>
            <a:cxnLst/>
            <a:rect l="l" t="t" r="r" b="b"/>
            <a:pathLst>
              <a:path w="8231402" h="8015328">
                <a:moveTo>
                  <a:pt x="0" y="0"/>
                </a:moveTo>
                <a:lnTo>
                  <a:pt x="8231402" y="0"/>
                </a:lnTo>
                <a:lnTo>
                  <a:pt x="8231402" y="8015328"/>
                </a:lnTo>
                <a:lnTo>
                  <a:pt x="0" y="8015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189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STATE TRANSITION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3528457"/>
            <a:ext cx="7541614" cy="247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Shows the states of a news submission: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Submitted: News is submitted.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Pending: News is under verification.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Verified: News is verified as credible.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Rejected: News fails verification.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Transitions happen based on the verification result.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541614" y="1622162"/>
            <a:ext cx="10746386" cy="5400059"/>
          </a:xfrm>
          <a:custGeom>
            <a:avLst/>
            <a:gdLst/>
            <a:ahLst/>
            <a:cxnLst/>
            <a:rect l="l" t="t" r="r" b="b"/>
            <a:pathLst>
              <a:path w="10746386" h="5400059">
                <a:moveTo>
                  <a:pt x="0" y="0"/>
                </a:moveTo>
                <a:lnTo>
                  <a:pt x="10746386" y="0"/>
                </a:lnTo>
                <a:lnTo>
                  <a:pt x="10746386" y="5400059"/>
                </a:lnTo>
                <a:lnTo>
                  <a:pt x="0" y="5400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189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COMMUNICATION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3528457"/>
            <a:ext cx="7541614" cy="318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llustrates the interactions between the user, submission system, verification service, and result: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User submits news.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Platform stores news and requests verification from the service.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Verification service analyzes news and returns a result.</a:t>
            </a:r>
          </a:p>
          <a:p>
            <a:pPr marL="435599" lvl="1" indent="-217800" algn="ctr">
              <a:lnSpc>
                <a:spcPts val="2824"/>
              </a:lnSpc>
              <a:buAutoNum type="arabicPeriod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Platform displays the result to the user, including credibility score and status.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28074" y="1668686"/>
            <a:ext cx="14723659" cy="5245304"/>
          </a:xfrm>
          <a:custGeom>
            <a:avLst/>
            <a:gdLst/>
            <a:ahLst/>
            <a:cxnLst/>
            <a:rect l="l" t="t" r="r" b="b"/>
            <a:pathLst>
              <a:path w="14723659" h="5245304">
                <a:moveTo>
                  <a:pt x="0" y="0"/>
                </a:moveTo>
                <a:lnTo>
                  <a:pt x="14723659" y="0"/>
                </a:lnTo>
                <a:lnTo>
                  <a:pt x="14723659" y="5245304"/>
                </a:lnTo>
                <a:lnTo>
                  <a:pt x="0" y="524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757133" y="517216"/>
            <a:ext cx="15270363" cy="92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COMPONENT/ PACKAGE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2075" y="6866365"/>
            <a:ext cx="15459657" cy="228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0"/>
              </a:lnSpc>
            </a:pPr>
            <a:r>
              <a:rPr lang="en-US" sz="2235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Depicts the system's modular structure:</a:t>
            </a:r>
          </a:p>
          <a:p>
            <a:pPr marL="482745" lvl="1" indent="-241372" algn="ctr">
              <a:lnSpc>
                <a:spcPts val="3130"/>
              </a:lnSpc>
              <a:buFont typeface="Arial"/>
              <a:buChar char="•"/>
            </a:pPr>
            <a:r>
              <a:rPr lang="en-US" sz="2235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Frontend: Built with HTML, CSS, JavaScript, and frameworks like Bootstrap/Tailwind.</a:t>
            </a:r>
          </a:p>
          <a:p>
            <a:pPr marL="482745" lvl="1" indent="-241372" algn="ctr">
              <a:lnSpc>
                <a:spcPts val="3130"/>
              </a:lnSpc>
              <a:buFont typeface="Arial"/>
              <a:buChar char="•"/>
            </a:pPr>
            <a:r>
              <a:rPr lang="en-US" sz="2235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Backend: Flask processes requests, handles user authentication, and manages news verification.</a:t>
            </a:r>
          </a:p>
          <a:p>
            <a:pPr marL="482745" lvl="1" indent="-241372" algn="ctr">
              <a:lnSpc>
                <a:spcPts val="3130"/>
              </a:lnSpc>
              <a:buFont typeface="Arial"/>
              <a:buChar char="•"/>
            </a:pPr>
            <a:r>
              <a:rPr lang="en-US" sz="2235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Database: PostgreSQL stores user, news, verification, and forum data.</a:t>
            </a:r>
          </a:p>
          <a:p>
            <a:pPr marL="482745" lvl="1" indent="-241372" algn="ctr">
              <a:lnSpc>
                <a:spcPts val="3130"/>
              </a:lnSpc>
              <a:buFont typeface="Arial"/>
              <a:buChar char="•"/>
            </a:pPr>
            <a:r>
              <a:rPr lang="en-US" sz="2235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External APIs: Google Fact Check and Azure Text Analytics for additional verification and analysis.</a:t>
            </a:r>
          </a:p>
          <a:p>
            <a:pPr algn="ctr">
              <a:lnSpc>
                <a:spcPts val="2469"/>
              </a:lnSpc>
              <a:spcBef>
                <a:spcPct val="0"/>
              </a:spcBef>
            </a:pPr>
            <a:endParaRPr lang="en-US" sz="2235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207808" y="1280141"/>
            <a:ext cx="10916989" cy="5949759"/>
          </a:xfrm>
          <a:custGeom>
            <a:avLst/>
            <a:gdLst/>
            <a:ahLst/>
            <a:cxnLst/>
            <a:rect l="l" t="t" r="r" b="b"/>
            <a:pathLst>
              <a:path w="10916989" h="5949759">
                <a:moveTo>
                  <a:pt x="0" y="0"/>
                </a:moveTo>
                <a:lnTo>
                  <a:pt x="10916989" y="0"/>
                </a:lnTo>
                <a:lnTo>
                  <a:pt x="10916989" y="5949758"/>
                </a:lnTo>
                <a:lnTo>
                  <a:pt x="0" y="5949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189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DEPLOYMENT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3528457"/>
            <a:ext cx="7541614" cy="247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Shows how the system is deployed: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User Device: Runs the frontend (HTML/CSS/JS).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Web Server: Hosts the Flask (Backend) application.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Database Server: Stores data using PostgreSQL.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External API Servers: Provide news verification and analysis via the Google Fact Check and Azure APIs.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-3242875" y="117564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2541605" y="106886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997137" y="1969485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3643731" y="10688611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788131" y="1028700"/>
            <a:ext cx="9942846" cy="5642565"/>
          </a:xfrm>
          <a:custGeom>
            <a:avLst/>
            <a:gdLst/>
            <a:ahLst/>
            <a:cxnLst/>
            <a:rect l="l" t="t" r="r" b="b"/>
            <a:pathLst>
              <a:path w="9942846" h="5642565">
                <a:moveTo>
                  <a:pt x="0" y="0"/>
                </a:moveTo>
                <a:lnTo>
                  <a:pt x="9942845" y="0"/>
                </a:lnTo>
                <a:lnTo>
                  <a:pt x="9942845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21350" y="901124"/>
            <a:ext cx="7066780" cy="1899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5"/>
              </a:lnSpc>
              <a:spcBef>
                <a:spcPct val="0"/>
              </a:spcBef>
            </a:pPr>
            <a:r>
              <a:rPr lang="en-US" sz="547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DATABASE DIAGRAM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3528457"/>
            <a:ext cx="7541614" cy="3536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4"/>
              </a:lnSpc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Illustrates the structure of the platform's databases: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User Database (UserDB): Stores user details like username, email, and role.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News Verification Database (NewsDB): Stores submitted news and verification results.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Forum Database (ForumDB): Manages forum threads and comments.</a:t>
            </a:r>
          </a:p>
          <a:p>
            <a:pPr marL="435599" lvl="1" indent="-217800" algn="ctr">
              <a:lnSpc>
                <a:spcPts val="2824"/>
              </a:lnSpc>
              <a:buFont typeface="Arial"/>
              <a:buChar char="•"/>
            </a:pPr>
            <a:r>
              <a:rPr lang="en-US" sz="2017">
                <a:solidFill>
                  <a:srgbClr val="2E74B6"/>
                </a:solidFill>
                <a:latin typeface="Canva Sans"/>
                <a:ea typeface="Canva Sans"/>
                <a:cs typeface="Canva Sans"/>
                <a:sym typeface="Canva Sans"/>
              </a:rPr>
              <a:t>Admin Actions Database (AdminDB): Logs actions taken by admins.</a:t>
            </a:r>
          </a:p>
          <a:p>
            <a:pPr algn="ctr">
              <a:lnSpc>
                <a:spcPts val="2824"/>
              </a:lnSpc>
              <a:spcBef>
                <a:spcPct val="0"/>
              </a:spcBef>
            </a:pPr>
            <a:endParaRPr lang="en-US" sz="2017">
              <a:solidFill>
                <a:srgbClr val="2E74B6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8" name="Group 3">
            <a:extLst>
              <a:ext uri="{FF2B5EF4-FFF2-40B4-BE49-F238E27FC236}">
                <a16:creationId xmlns:a16="http://schemas.microsoft.com/office/drawing/2014/main" id="{F442DD23-7B07-3B46-2CA0-CC860C9B7297}"/>
              </a:ext>
            </a:extLst>
          </p:cNvPr>
          <p:cNvGrpSpPr/>
          <p:nvPr/>
        </p:nvGrpSpPr>
        <p:grpSpPr>
          <a:xfrm rot="-1342433">
            <a:off x="-3278429" y="1239810"/>
            <a:ext cx="5154237" cy="208999"/>
            <a:chOff x="0" y="0"/>
            <a:chExt cx="1357495" cy="55045"/>
          </a:xfrm>
        </p:grpSpPr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E9561BE5-1058-55EB-81C1-E2F98FCCEC92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5">
              <a:extLst>
                <a:ext uri="{FF2B5EF4-FFF2-40B4-BE49-F238E27FC236}">
                  <a16:creationId xmlns:a16="http://schemas.microsoft.com/office/drawing/2014/main" id="{3583BA84-28A6-FDE4-0E4F-BD28A0C18DCB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51" t="-29311" r="-16835" b="-29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651266" y="1028700"/>
            <a:ext cx="1481125" cy="1481125"/>
          </a:xfrm>
          <a:custGeom>
            <a:avLst/>
            <a:gdLst/>
            <a:ahLst/>
            <a:cxnLst/>
            <a:rect l="l" t="t" r="r" b="b"/>
            <a:pathLst>
              <a:path w="1481125" h="1481125">
                <a:moveTo>
                  <a:pt x="0" y="0"/>
                </a:moveTo>
                <a:lnTo>
                  <a:pt x="1481125" y="0"/>
                </a:lnTo>
                <a:lnTo>
                  <a:pt x="1481125" y="1481125"/>
                </a:lnTo>
                <a:lnTo>
                  <a:pt x="0" y="14811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0747" y="5311591"/>
            <a:ext cx="10332383" cy="326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3686" lvl="1" indent="-286843" algn="just">
              <a:lnSpc>
                <a:spcPts val="3720"/>
              </a:lnSpc>
              <a:buFont typeface="Arial"/>
              <a:buChar char="•"/>
            </a:pPr>
            <a:r>
              <a:rPr lang="en-US" sz="265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Fake News Detection Platform addresses the growing issue of misinformation by enabling users to verify news credibility and engage in discussions. With features like real-time verification, role-based access, and a scalable architecture, the platform empowers users to make informed decisions. As it evolves, the platform will integrate additional fact-checking services and advanced algorithms to further improve news verification.</a:t>
            </a:r>
          </a:p>
        </p:txBody>
      </p:sp>
      <p:grpSp>
        <p:nvGrpSpPr>
          <p:cNvPr id="5" name="Group 5"/>
          <p:cNvGrpSpPr/>
          <p:nvPr/>
        </p:nvGrpSpPr>
        <p:grpSpPr>
          <a:xfrm rot="-7929447">
            <a:off x="8101792" y="-2027341"/>
            <a:ext cx="5864292" cy="2700338"/>
            <a:chOff x="0" y="0"/>
            <a:chExt cx="1544505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7929447">
            <a:off x="9232334" y="-1369894"/>
            <a:ext cx="5661010" cy="2700338"/>
            <a:chOff x="0" y="0"/>
            <a:chExt cx="1490966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544928" y="-2850071"/>
            <a:ext cx="12898440" cy="12977103"/>
            <a:chOff x="0" y="0"/>
            <a:chExt cx="6222340" cy="62602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22365" cy="6260338"/>
            </a:xfrm>
            <a:custGeom>
              <a:avLst/>
              <a:gdLst/>
              <a:ahLst/>
              <a:cxnLst/>
              <a:rect l="l" t="t" r="r" b="b"/>
              <a:pathLst>
                <a:path w="6222365" h="6260338">
                  <a:moveTo>
                    <a:pt x="3111119" y="0"/>
                  </a:moveTo>
                  <a:lnTo>
                    <a:pt x="0" y="3111119"/>
                  </a:lnTo>
                  <a:lnTo>
                    <a:pt x="0" y="3149092"/>
                  </a:lnTo>
                  <a:lnTo>
                    <a:pt x="3111119" y="6260338"/>
                  </a:lnTo>
                  <a:lnTo>
                    <a:pt x="6222365" y="3149092"/>
                  </a:lnTo>
                  <a:lnTo>
                    <a:pt x="6222365" y="3111119"/>
                  </a:lnTo>
                  <a:lnTo>
                    <a:pt x="3111119" y="0"/>
                  </a:lnTo>
                  <a:close/>
                </a:path>
              </a:pathLst>
            </a:custGeom>
            <a:blipFill>
              <a:blip r:embed="rId5"/>
              <a:stretch>
                <a:fillRect l="-59956" r="-599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769729" y="547352"/>
            <a:ext cx="6387489" cy="6426444"/>
            <a:chOff x="0" y="0"/>
            <a:chExt cx="6222340" cy="6260287"/>
          </a:xfrm>
        </p:grpSpPr>
        <p:sp>
          <p:nvSpPr>
            <p:cNvPr id="14" name="Freeform 14"/>
            <p:cNvSpPr/>
            <p:nvPr/>
          </p:nvSpPr>
          <p:spPr>
            <a:xfrm rot="-390000">
              <a:off x="17857" y="20114"/>
              <a:ext cx="6186666" cy="6220096"/>
            </a:xfrm>
            <a:custGeom>
              <a:avLst/>
              <a:gdLst/>
              <a:ahLst/>
              <a:cxnLst/>
              <a:rect l="l" t="t" r="r" b="b"/>
              <a:pathLst>
                <a:path w="6186666" h="6220096">
                  <a:moveTo>
                    <a:pt x="3447608" y="0"/>
                  </a:moveTo>
                  <a:lnTo>
                    <a:pt x="4299" y="2738932"/>
                  </a:lnTo>
                  <a:lnTo>
                    <a:pt x="0" y="2776661"/>
                  </a:lnTo>
                  <a:lnTo>
                    <a:pt x="2738917" y="6220096"/>
                  </a:lnTo>
                  <a:lnTo>
                    <a:pt x="6182367" y="3481052"/>
                  </a:lnTo>
                  <a:lnTo>
                    <a:pt x="6186666" y="3443323"/>
                  </a:lnTo>
                  <a:lnTo>
                    <a:pt x="3447608" y="0"/>
                  </a:lnTo>
                  <a:close/>
                </a:path>
              </a:pathLst>
            </a:custGeom>
            <a:blipFill>
              <a:blip r:embed="rId6"/>
              <a:stretch>
                <a:fillRect l="-46081" t="-12147" r="-27838" b="-310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68122" y="8578850"/>
            <a:ext cx="5864292" cy="2700338"/>
            <a:chOff x="0" y="0"/>
            <a:chExt cx="1544505" cy="7112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391828" y="8900319"/>
            <a:ext cx="5661010" cy="2700338"/>
            <a:chOff x="0" y="0"/>
            <a:chExt cx="1490966" cy="7112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0" y="1316025"/>
            <a:ext cx="6495728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6CCEE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4187561" y="-2308710"/>
            <a:ext cx="13331561" cy="14904419"/>
            <a:chOff x="0" y="0"/>
            <a:chExt cx="5608320" cy="6269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608320" cy="6269990"/>
            </a:xfrm>
            <a:custGeom>
              <a:avLst/>
              <a:gdLst/>
              <a:ahLst/>
              <a:cxnLst/>
              <a:rect l="l" t="t" r="r" b="b"/>
              <a:pathLst>
                <a:path w="5608320" h="6269990">
                  <a:moveTo>
                    <a:pt x="167640" y="0"/>
                  </a:moveTo>
                  <a:lnTo>
                    <a:pt x="5608320" y="1976120"/>
                  </a:lnTo>
                  <a:lnTo>
                    <a:pt x="4323080" y="4546600"/>
                  </a:lnTo>
                  <a:lnTo>
                    <a:pt x="3837940" y="6269990"/>
                  </a:lnTo>
                  <a:lnTo>
                    <a:pt x="1267460" y="6269990"/>
                  </a:lnTo>
                  <a:lnTo>
                    <a:pt x="1546860" y="4117340"/>
                  </a:lnTo>
                  <a:lnTo>
                    <a:pt x="0" y="3596640"/>
                  </a:lnTo>
                  <a:close/>
                </a:path>
              </a:pathLst>
            </a:custGeom>
            <a:blipFill>
              <a:blip r:embed="rId3"/>
              <a:stretch>
                <a:fillRect l="-33822" r="-3382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2940858" y="-972068"/>
            <a:ext cx="10838156" cy="12116842"/>
            <a:chOff x="0" y="0"/>
            <a:chExt cx="5608320" cy="6269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08320" cy="6269990"/>
            </a:xfrm>
            <a:custGeom>
              <a:avLst/>
              <a:gdLst/>
              <a:ahLst/>
              <a:cxnLst/>
              <a:rect l="l" t="t" r="r" b="b"/>
              <a:pathLst>
                <a:path w="5608320" h="6269990">
                  <a:moveTo>
                    <a:pt x="167640" y="0"/>
                  </a:moveTo>
                  <a:lnTo>
                    <a:pt x="5608320" y="1976120"/>
                  </a:lnTo>
                  <a:lnTo>
                    <a:pt x="4323080" y="4546600"/>
                  </a:lnTo>
                  <a:lnTo>
                    <a:pt x="3837940" y="6269990"/>
                  </a:lnTo>
                  <a:lnTo>
                    <a:pt x="1267460" y="6269990"/>
                  </a:lnTo>
                  <a:lnTo>
                    <a:pt x="1546860" y="4117340"/>
                  </a:lnTo>
                  <a:lnTo>
                    <a:pt x="0" y="3596640"/>
                  </a:lnTo>
                  <a:close/>
                </a:path>
              </a:pathLst>
            </a:custGeom>
            <a:blipFill>
              <a:blip r:embed="rId4"/>
              <a:stretch>
                <a:fillRect l="-5899" r="-58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802048">
            <a:off x="4860970" y="9758113"/>
            <a:ext cx="6231023" cy="252662"/>
            <a:chOff x="0" y="0"/>
            <a:chExt cx="1357495" cy="5504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802048">
            <a:off x="13668305" y="50459"/>
            <a:ext cx="6231023" cy="252662"/>
            <a:chOff x="0" y="0"/>
            <a:chExt cx="1357495" cy="5504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802048">
            <a:off x="3810142" y="10563225"/>
            <a:ext cx="6231023" cy="252662"/>
            <a:chOff x="0" y="0"/>
            <a:chExt cx="1357495" cy="5504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802048">
            <a:off x="12617477" y="855571"/>
            <a:ext cx="6231023" cy="252662"/>
            <a:chOff x="0" y="0"/>
            <a:chExt cx="1357495" cy="550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752089" y="4100883"/>
            <a:ext cx="9841178" cy="1717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39"/>
              </a:lnSpc>
              <a:spcBef>
                <a:spcPct val="0"/>
              </a:spcBef>
            </a:pPr>
            <a:r>
              <a:rPr lang="en-US" sz="10028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28491" y="5439542"/>
            <a:ext cx="8276580" cy="1135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19"/>
              </a:lnSpc>
              <a:spcBef>
                <a:spcPct val="0"/>
              </a:spcBef>
            </a:pPr>
            <a:r>
              <a:rPr lang="en-US" sz="6656" b="1">
                <a:solidFill>
                  <a:srgbClr val="0C2E5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ATTENTION</a:t>
            </a:r>
          </a:p>
        </p:txBody>
      </p:sp>
      <p:grpSp>
        <p:nvGrpSpPr>
          <p:cNvPr id="21" name="Group 5">
            <a:extLst>
              <a:ext uri="{FF2B5EF4-FFF2-40B4-BE49-F238E27FC236}">
                <a16:creationId xmlns:a16="http://schemas.microsoft.com/office/drawing/2014/main" id="{EC798825-0F80-8E76-A381-3AC67A3B521C}"/>
              </a:ext>
            </a:extLst>
          </p:cNvPr>
          <p:cNvGrpSpPr>
            <a:grpSpLocks noChangeAspect="1"/>
          </p:cNvGrpSpPr>
          <p:nvPr/>
        </p:nvGrpSpPr>
        <p:grpSpPr>
          <a:xfrm>
            <a:off x="-2971800" y="-914921"/>
            <a:ext cx="10838156" cy="12116842"/>
            <a:chOff x="0" y="0"/>
            <a:chExt cx="5608320" cy="6269990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133C379-0141-A35E-9A27-193BB2441EB9}"/>
                </a:ext>
              </a:extLst>
            </p:cNvPr>
            <p:cNvSpPr/>
            <p:nvPr/>
          </p:nvSpPr>
          <p:spPr>
            <a:xfrm>
              <a:off x="0" y="0"/>
              <a:ext cx="5608320" cy="6269990"/>
            </a:xfrm>
            <a:custGeom>
              <a:avLst/>
              <a:gdLst/>
              <a:ahLst/>
              <a:cxnLst/>
              <a:rect l="l" t="t" r="r" b="b"/>
              <a:pathLst>
                <a:path w="5608320" h="6269990">
                  <a:moveTo>
                    <a:pt x="167640" y="0"/>
                  </a:moveTo>
                  <a:lnTo>
                    <a:pt x="5608320" y="1976120"/>
                  </a:lnTo>
                  <a:lnTo>
                    <a:pt x="4323080" y="4546600"/>
                  </a:lnTo>
                  <a:lnTo>
                    <a:pt x="3837940" y="6269990"/>
                  </a:lnTo>
                  <a:lnTo>
                    <a:pt x="1267460" y="6269990"/>
                  </a:lnTo>
                  <a:lnTo>
                    <a:pt x="1546860" y="4117340"/>
                  </a:lnTo>
                  <a:lnTo>
                    <a:pt x="0" y="3596640"/>
                  </a:lnTo>
                  <a:close/>
                </a:path>
              </a:pathLst>
            </a:custGeom>
            <a:blipFill>
              <a:blip r:embed="rId4"/>
              <a:stretch>
                <a:fillRect l="-5899" r="-58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51" t="-9333" b="-29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606931" y="2567227"/>
            <a:ext cx="1577454" cy="1698470"/>
          </a:xfrm>
          <a:custGeom>
            <a:avLst/>
            <a:gdLst/>
            <a:ahLst/>
            <a:cxnLst/>
            <a:rect l="l" t="t" r="r" b="b"/>
            <a:pathLst>
              <a:path w="1577454" h="1698470">
                <a:moveTo>
                  <a:pt x="0" y="0"/>
                </a:moveTo>
                <a:lnTo>
                  <a:pt x="1577454" y="0"/>
                </a:lnTo>
                <a:lnTo>
                  <a:pt x="1577454" y="1698469"/>
                </a:lnTo>
                <a:lnTo>
                  <a:pt x="0" y="1698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10800000">
            <a:off x="-1553349" y="-1350169"/>
            <a:ext cx="5864292" cy="2700338"/>
            <a:chOff x="0" y="0"/>
            <a:chExt cx="1544505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215539" y="8776097"/>
            <a:ext cx="5864292" cy="2700338"/>
            <a:chOff x="0" y="0"/>
            <a:chExt cx="1544505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-273773" y="-1671638"/>
            <a:ext cx="5661010" cy="2700338"/>
            <a:chOff x="0" y="0"/>
            <a:chExt cx="1490966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139246" y="9097566"/>
            <a:ext cx="5661010" cy="2700338"/>
            <a:chOff x="0" y="0"/>
            <a:chExt cx="1490966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458244" y="1028700"/>
            <a:ext cx="7614439" cy="5703907"/>
          </a:xfrm>
          <a:custGeom>
            <a:avLst/>
            <a:gdLst/>
            <a:ahLst/>
            <a:cxnLst/>
            <a:rect l="l" t="t" r="r" b="b"/>
            <a:pathLst>
              <a:path w="7614439" h="5703907">
                <a:moveTo>
                  <a:pt x="0" y="0"/>
                </a:moveTo>
                <a:lnTo>
                  <a:pt x="7614439" y="0"/>
                </a:lnTo>
                <a:lnTo>
                  <a:pt x="7614439" y="5703907"/>
                </a:lnTo>
                <a:lnTo>
                  <a:pt x="0" y="57039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521589" y="1464705"/>
            <a:ext cx="8169907" cy="110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6"/>
              </a:lnSpc>
              <a:spcBef>
                <a:spcPct val="0"/>
              </a:spcBef>
            </a:pPr>
            <a:r>
              <a:rPr lang="en-US" sz="6468">
                <a:solidFill>
                  <a:srgbClr val="6CCEE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IS IT USEFUL?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629959"/>
            <a:ext cx="9903453" cy="388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611" lvl="1" indent="-298806" algn="just">
              <a:lnSpc>
                <a:spcPts val="3875"/>
              </a:lnSpc>
              <a:buFont typeface="Arial"/>
              <a:buChar char="•"/>
            </a:pPr>
            <a:r>
              <a:rPr lang="en-US" sz="276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Significance of Misinformation:</a:t>
            </a:r>
          </a:p>
          <a:p>
            <a:pPr marL="1195222" lvl="2" indent="-398407" algn="just">
              <a:lnSpc>
                <a:spcPts val="3875"/>
              </a:lnSpc>
              <a:buFont typeface="Arial"/>
              <a:buChar char="⚬"/>
            </a:pPr>
            <a:r>
              <a:rPr lang="en-US" sz="276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Impacts public opinion and decision-making.</a:t>
            </a:r>
          </a:p>
          <a:p>
            <a:pPr marL="1195222" lvl="2" indent="-398407" algn="just">
              <a:lnSpc>
                <a:spcPts val="3875"/>
              </a:lnSpc>
              <a:buFont typeface="Arial"/>
              <a:buChar char="⚬"/>
            </a:pPr>
            <a:r>
              <a:rPr lang="en-US" sz="276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Drives polarization and confusion.</a:t>
            </a:r>
          </a:p>
          <a:p>
            <a:pPr marL="597611" lvl="1" indent="-298806" algn="just">
              <a:lnSpc>
                <a:spcPts val="3875"/>
              </a:lnSpc>
              <a:buFont typeface="Arial"/>
              <a:buChar char="•"/>
            </a:pPr>
            <a:r>
              <a:rPr lang="en-US" sz="276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Platform Benefits:</a:t>
            </a:r>
          </a:p>
          <a:p>
            <a:pPr marL="1195222" lvl="2" indent="-398407" algn="just">
              <a:lnSpc>
                <a:spcPts val="3875"/>
              </a:lnSpc>
              <a:buFont typeface="Arial"/>
              <a:buChar char="⚬"/>
            </a:pPr>
            <a:r>
              <a:rPr lang="en-US" sz="276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Enables informed decision-making.</a:t>
            </a:r>
          </a:p>
          <a:p>
            <a:pPr marL="1195222" lvl="2" indent="-398407" algn="just">
              <a:lnSpc>
                <a:spcPts val="3875"/>
              </a:lnSpc>
              <a:buFont typeface="Arial"/>
              <a:buChar char="⚬"/>
            </a:pPr>
            <a:r>
              <a:rPr lang="en-US" sz="276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Facilitates academic and journalistic research.</a:t>
            </a:r>
          </a:p>
          <a:p>
            <a:pPr marL="1195222" lvl="2" indent="-398407" algn="just">
              <a:lnSpc>
                <a:spcPts val="3875"/>
              </a:lnSpc>
              <a:spcBef>
                <a:spcPct val="0"/>
              </a:spcBef>
              <a:buFont typeface="Arial"/>
              <a:buChar char="⚬"/>
            </a:pPr>
            <a:r>
              <a:rPr lang="en-US" sz="2767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Promotes collaborative efforts to counter fake news.</a:t>
            </a:r>
          </a:p>
          <a:p>
            <a:pPr algn="just">
              <a:lnSpc>
                <a:spcPts val="3875"/>
              </a:lnSpc>
              <a:spcBef>
                <a:spcPct val="0"/>
              </a:spcBef>
            </a:pPr>
            <a:endParaRPr lang="en-US" sz="2767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51" t="-29311" r="-16835" b="-29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394853"/>
            <a:ext cx="957312" cy="957312"/>
          </a:xfrm>
          <a:custGeom>
            <a:avLst/>
            <a:gdLst/>
            <a:ahLst/>
            <a:cxnLst/>
            <a:rect l="l" t="t" r="r" b="b"/>
            <a:pathLst>
              <a:path w="957312" h="957312">
                <a:moveTo>
                  <a:pt x="0" y="0"/>
                </a:moveTo>
                <a:lnTo>
                  <a:pt x="957312" y="0"/>
                </a:lnTo>
                <a:lnTo>
                  <a:pt x="957312" y="957312"/>
                </a:lnTo>
                <a:lnTo>
                  <a:pt x="0" y="95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135838" y="4653747"/>
            <a:ext cx="957312" cy="957312"/>
          </a:xfrm>
          <a:custGeom>
            <a:avLst/>
            <a:gdLst/>
            <a:ahLst/>
            <a:cxnLst/>
            <a:rect l="l" t="t" r="r" b="b"/>
            <a:pathLst>
              <a:path w="957312" h="957312">
                <a:moveTo>
                  <a:pt x="0" y="0"/>
                </a:moveTo>
                <a:lnTo>
                  <a:pt x="957312" y="0"/>
                </a:lnTo>
                <a:lnTo>
                  <a:pt x="957312" y="957312"/>
                </a:lnTo>
                <a:lnTo>
                  <a:pt x="0" y="957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-7840172">
            <a:off x="7888125" y="984423"/>
            <a:ext cx="5864292" cy="2700338"/>
            <a:chOff x="0" y="0"/>
            <a:chExt cx="1544505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7840172">
            <a:off x="9001249" y="1668365"/>
            <a:ext cx="5661010" cy="2700338"/>
            <a:chOff x="0" y="0"/>
            <a:chExt cx="1490966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195476" y="5459428"/>
            <a:ext cx="959712" cy="957312"/>
          </a:xfrm>
          <a:custGeom>
            <a:avLst/>
            <a:gdLst/>
            <a:ahLst/>
            <a:cxnLst/>
            <a:rect l="l" t="t" r="r" b="b"/>
            <a:pathLst>
              <a:path w="959712" h="957312">
                <a:moveTo>
                  <a:pt x="0" y="0"/>
                </a:moveTo>
                <a:lnTo>
                  <a:pt x="959712" y="0"/>
                </a:lnTo>
                <a:lnTo>
                  <a:pt x="959712" y="957312"/>
                </a:lnTo>
                <a:lnTo>
                  <a:pt x="0" y="9573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2374712" y="0"/>
            <a:ext cx="5913288" cy="3503421"/>
          </a:xfrm>
          <a:custGeom>
            <a:avLst/>
            <a:gdLst/>
            <a:ahLst/>
            <a:cxnLst/>
            <a:rect l="l" t="t" r="r" b="b"/>
            <a:pathLst>
              <a:path w="5913288" h="3503421">
                <a:moveTo>
                  <a:pt x="0" y="0"/>
                </a:moveTo>
                <a:lnTo>
                  <a:pt x="5913288" y="0"/>
                </a:lnTo>
                <a:lnTo>
                  <a:pt x="5913288" y="3503421"/>
                </a:lnTo>
                <a:lnTo>
                  <a:pt x="0" y="35034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28700" y="1903814"/>
            <a:ext cx="847899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00"/>
              </a:lnSpc>
              <a:spcBef>
                <a:spcPct val="0"/>
              </a:spcBef>
            </a:pPr>
            <a:r>
              <a:rPr lang="en-US" sz="7000">
                <a:solidFill>
                  <a:srgbClr val="6CCEE8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FUNCTIONALITIES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54623" y="4455921"/>
            <a:ext cx="5581215" cy="6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6"/>
              </a:lnSpc>
              <a:spcBef>
                <a:spcPct val="0"/>
              </a:spcBef>
            </a:pPr>
            <a:r>
              <a:rPr lang="en-US" sz="4054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NEWS VERIFICATION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09840" y="5729161"/>
            <a:ext cx="5585561" cy="6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76"/>
              </a:lnSpc>
              <a:spcBef>
                <a:spcPct val="0"/>
              </a:spcBef>
            </a:pPr>
            <a:r>
              <a:rPr lang="en-US" sz="4054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FORUM DISCUSSIONS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95476" y="6340540"/>
            <a:ext cx="4912488" cy="66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>
              <a:lnSpc>
                <a:spcPts val="5676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ROLE REQUESTS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54623" y="5236409"/>
            <a:ext cx="513271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Users can submit news claims for verification.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The system utilizes Google Fact Check API to provide credibility scores.</a:t>
            </a:r>
            <a:endParaRPr lang="en-US" sz="2000" dirty="0"/>
          </a:p>
        </p:txBody>
      </p:sp>
      <p:sp>
        <p:nvSpPr>
          <p:cNvPr id="18" name="TextBox 18"/>
          <p:cNvSpPr txBox="1"/>
          <p:nvPr/>
        </p:nvSpPr>
        <p:spPr>
          <a:xfrm>
            <a:off x="5909840" y="6769216"/>
            <a:ext cx="558556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Users can create threads, comment on posts, and discuss news authenticity.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Posts and comments can be moderated by admins.</a:t>
            </a:r>
            <a:endParaRPr lang="en-US" sz="2000" dirty="0"/>
          </a:p>
        </p:txBody>
      </p:sp>
      <p:sp>
        <p:nvSpPr>
          <p:cNvPr id="19" name="TextBox 19"/>
          <p:cNvSpPr txBox="1"/>
          <p:nvPr/>
        </p:nvSpPr>
        <p:spPr>
          <a:xfrm>
            <a:off x="12474903" y="7301971"/>
            <a:ext cx="5432097" cy="694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 b="0" i="0" dirty="0">
                <a:solidFill>
                  <a:srgbClr val="FFFFFF"/>
                </a:solidFill>
                <a:effectLst/>
              </a:rPr>
              <a:t>Users can request a role upgrade to Academic or Journalist with justification and admin approval.</a:t>
            </a:r>
            <a:endParaRPr lang="en-US" sz="20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82" r="-109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2202839"/>
            <a:ext cx="5744775" cy="178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3"/>
              </a:lnSpc>
              <a:spcBef>
                <a:spcPct val="0"/>
              </a:spcBef>
            </a:pPr>
            <a:r>
              <a:rPr lang="en-US" sz="5117" dirty="0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ACTORS AND ACCESS RIGHTS</a:t>
            </a:r>
          </a:p>
        </p:txBody>
      </p:sp>
      <p:sp>
        <p:nvSpPr>
          <p:cNvPr id="4" name="Freeform 4"/>
          <p:cNvSpPr/>
          <p:nvPr/>
        </p:nvSpPr>
        <p:spPr>
          <a:xfrm>
            <a:off x="6923800" y="1960885"/>
            <a:ext cx="1370672" cy="1469890"/>
          </a:xfrm>
          <a:custGeom>
            <a:avLst/>
            <a:gdLst/>
            <a:ahLst/>
            <a:cxnLst/>
            <a:rect l="l" t="t" r="r" b="b"/>
            <a:pathLst>
              <a:path w="1370672" h="1469890">
                <a:moveTo>
                  <a:pt x="0" y="0"/>
                </a:moveTo>
                <a:lnTo>
                  <a:pt x="1370672" y="0"/>
                </a:lnTo>
                <a:lnTo>
                  <a:pt x="1370672" y="1469889"/>
                </a:lnTo>
                <a:lnTo>
                  <a:pt x="0" y="1469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8341" y="4367256"/>
            <a:ext cx="9597637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C2E5E"/>
                </a:solidFill>
                <a:effectLst/>
              </a:rPr>
              <a:t>Administrator: Manages users, role requests, and oversees moderation.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C2E5E"/>
                </a:solidFill>
                <a:effectLst/>
              </a:rPr>
              <a:t>General Users: Can submit news claims, participate in forums, and request role upgrades.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 err="1">
                <a:solidFill>
                  <a:srgbClr val="0C2E5E"/>
                </a:solidFill>
                <a:effectLst/>
              </a:rPr>
              <a:t>Journalists:Access</a:t>
            </a:r>
            <a:r>
              <a:rPr lang="en-US" sz="2800" b="0" i="0" dirty="0">
                <a:solidFill>
                  <a:srgbClr val="0C2E5E"/>
                </a:solidFill>
                <a:effectLst/>
              </a:rPr>
              <a:t> verification tools and contribute professionally to forums..</a:t>
            </a: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C2E5E"/>
                </a:solidFill>
                <a:effectLst/>
              </a:rPr>
              <a:t>Academics: Participate in discussions on misinformation and utilize advanced platform features for research purposes.</a:t>
            </a:r>
            <a:endParaRPr lang="en-US" sz="2800" dirty="0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-175539">
            <a:off x="9639996" y="-576753"/>
            <a:ext cx="11226980" cy="8155278"/>
            <a:chOff x="0" y="0"/>
            <a:chExt cx="6350000" cy="46126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4612640"/>
            </a:xfrm>
            <a:custGeom>
              <a:avLst/>
              <a:gdLst/>
              <a:ahLst/>
              <a:cxnLst/>
              <a:rect l="l" t="t" r="r" b="b"/>
              <a:pathLst>
                <a:path w="6350000" h="4612640">
                  <a:moveTo>
                    <a:pt x="0" y="2670810"/>
                  </a:moveTo>
                  <a:lnTo>
                    <a:pt x="1606550" y="4612640"/>
                  </a:lnTo>
                  <a:lnTo>
                    <a:pt x="4968240" y="4612640"/>
                  </a:lnTo>
                  <a:lnTo>
                    <a:pt x="4968240" y="2670810"/>
                  </a:ln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1856" r="-2185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1342433">
            <a:off x="848373" y="-501421"/>
            <a:ext cx="5154237" cy="208999"/>
            <a:chOff x="0" y="0"/>
            <a:chExt cx="1357495" cy="550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342433">
            <a:off x="5984397" y="9950672"/>
            <a:ext cx="5154237" cy="208999"/>
            <a:chOff x="0" y="0"/>
            <a:chExt cx="1357495" cy="550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342433">
            <a:off x="94112" y="292422"/>
            <a:ext cx="5154237" cy="208999"/>
            <a:chOff x="0" y="0"/>
            <a:chExt cx="1357495" cy="550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342433">
            <a:off x="5230136" y="10744516"/>
            <a:ext cx="5154237" cy="208999"/>
            <a:chOff x="0" y="0"/>
            <a:chExt cx="1357495" cy="5504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7C2EA-3177-9621-3608-A49015C2A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03B7815-2FC9-0B5B-C4D4-26D34AA81420}"/>
              </a:ext>
            </a:extLst>
          </p:cNvPr>
          <p:cNvSpPr/>
          <p:nvPr/>
        </p:nvSpPr>
        <p:spPr>
          <a:xfrm>
            <a:off x="0" y="-4351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51" t="-29311" r="-16835" b="-29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8A8DE06-0CAF-7F9E-FF75-B6082C0F2DE0}"/>
              </a:ext>
            </a:extLst>
          </p:cNvPr>
          <p:cNvSpPr/>
          <p:nvPr/>
        </p:nvSpPr>
        <p:spPr>
          <a:xfrm>
            <a:off x="9446831" y="91978"/>
            <a:ext cx="1873443" cy="1873443"/>
          </a:xfrm>
          <a:custGeom>
            <a:avLst/>
            <a:gdLst/>
            <a:ahLst/>
            <a:cxnLst/>
            <a:rect l="l" t="t" r="r" b="b"/>
            <a:pathLst>
              <a:path w="1873443" h="1873443">
                <a:moveTo>
                  <a:pt x="0" y="0"/>
                </a:moveTo>
                <a:lnTo>
                  <a:pt x="1873443" y="0"/>
                </a:lnTo>
                <a:lnTo>
                  <a:pt x="1873443" y="1873444"/>
                </a:lnTo>
                <a:lnTo>
                  <a:pt x="0" y="18734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8DC035F-1FAB-7BF7-0407-89F677A6B874}"/>
              </a:ext>
            </a:extLst>
          </p:cNvPr>
          <p:cNvGrpSpPr/>
          <p:nvPr/>
        </p:nvGrpSpPr>
        <p:grpSpPr>
          <a:xfrm rot="-4478494">
            <a:off x="8647685" y="5067805"/>
            <a:ext cx="7168919" cy="3301080"/>
            <a:chOff x="0" y="0"/>
            <a:chExt cx="1544505" cy="7112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A2F3949-F3D2-767B-8453-D8AB2F3CB1CE}"/>
                </a:ext>
              </a:extLst>
            </p:cNvPr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752EA11-9A11-4242-87AC-C9BEB12AB0AC}"/>
                </a:ext>
              </a:extLst>
            </p:cNvPr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AC3723DA-DF42-B80E-6593-A6A01BB88CBD}"/>
              </a:ext>
            </a:extLst>
          </p:cNvPr>
          <p:cNvGrpSpPr/>
          <p:nvPr/>
        </p:nvGrpSpPr>
        <p:grpSpPr>
          <a:xfrm rot="-4478494">
            <a:off x="8769499" y="6560454"/>
            <a:ext cx="6920412" cy="3301080"/>
            <a:chOff x="0" y="0"/>
            <a:chExt cx="1490966" cy="7112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6799E01-1A3D-63E8-65BD-FB0F7E1513DA}"/>
                </a:ext>
              </a:extLst>
            </p:cNvPr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6FE76CC-43EE-BC71-6624-5F185E9A5683}"/>
                </a:ext>
              </a:extLst>
            </p:cNvPr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EAD8628-03B1-40FD-EDEC-4CCD46FEF692}"/>
              </a:ext>
            </a:extLst>
          </p:cNvPr>
          <p:cNvGrpSpPr/>
          <p:nvPr/>
        </p:nvGrpSpPr>
        <p:grpSpPr>
          <a:xfrm rot="-10800000">
            <a:off x="-1553349" y="-1350169"/>
            <a:ext cx="5864292" cy="2700338"/>
            <a:chOff x="0" y="0"/>
            <a:chExt cx="1544505" cy="7112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96CAEDC-74AE-1047-241B-2734A8EFC65F}"/>
                </a:ext>
              </a:extLst>
            </p:cNvPr>
            <p:cNvSpPr/>
            <p:nvPr/>
          </p:nvSpPr>
          <p:spPr>
            <a:xfrm>
              <a:off x="0" y="0"/>
              <a:ext cx="1544505" cy="711200"/>
            </a:xfrm>
            <a:custGeom>
              <a:avLst/>
              <a:gdLst/>
              <a:ahLst/>
              <a:cxnLst/>
              <a:rect l="l" t="t" r="r" b="b"/>
              <a:pathLst>
                <a:path w="1544505" h="711200">
                  <a:moveTo>
                    <a:pt x="772252" y="0"/>
                  </a:moveTo>
                  <a:lnTo>
                    <a:pt x="1544505" y="711200"/>
                  </a:lnTo>
                  <a:lnTo>
                    <a:pt x="0" y="711200"/>
                  </a:lnTo>
                  <a:lnTo>
                    <a:pt x="772252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E35FCB5-073F-8258-9820-8F39C9A85611}"/>
                </a:ext>
              </a:extLst>
            </p:cNvPr>
            <p:cNvSpPr txBox="1"/>
            <p:nvPr/>
          </p:nvSpPr>
          <p:spPr>
            <a:xfrm>
              <a:off x="241329" y="292100"/>
              <a:ext cx="1061847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13D8B91C-486B-C62E-7E5C-8DB70999EBF9}"/>
              </a:ext>
            </a:extLst>
          </p:cNvPr>
          <p:cNvGrpSpPr/>
          <p:nvPr/>
        </p:nvGrpSpPr>
        <p:grpSpPr>
          <a:xfrm rot="-10800000">
            <a:off x="-273773" y="-1671638"/>
            <a:ext cx="5661010" cy="2700338"/>
            <a:chOff x="0" y="0"/>
            <a:chExt cx="1490966" cy="7112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91B34B6-893E-6DC6-1A83-80BE305A2E0D}"/>
                </a:ext>
              </a:extLst>
            </p:cNvPr>
            <p:cNvSpPr/>
            <p:nvPr/>
          </p:nvSpPr>
          <p:spPr>
            <a:xfrm>
              <a:off x="0" y="0"/>
              <a:ext cx="1490966" cy="711200"/>
            </a:xfrm>
            <a:custGeom>
              <a:avLst/>
              <a:gdLst/>
              <a:ahLst/>
              <a:cxnLst/>
              <a:rect l="l" t="t" r="r" b="b"/>
              <a:pathLst>
                <a:path w="1490966" h="711200">
                  <a:moveTo>
                    <a:pt x="745483" y="0"/>
                  </a:moveTo>
                  <a:lnTo>
                    <a:pt x="1490966" y="711200"/>
                  </a:lnTo>
                  <a:lnTo>
                    <a:pt x="0" y="711200"/>
                  </a:lnTo>
                  <a:lnTo>
                    <a:pt x="745483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BFE0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C70CE77-B507-36A4-AEB4-A9E884071FC3}"/>
                </a:ext>
              </a:extLst>
            </p:cNvPr>
            <p:cNvSpPr txBox="1"/>
            <p:nvPr/>
          </p:nvSpPr>
          <p:spPr>
            <a:xfrm>
              <a:off x="232963" y="292100"/>
              <a:ext cx="102503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9E4FDE1C-4C65-8A72-8A9C-EE73D4AEBCE6}"/>
              </a:ext>
            </a:extLst>
          </p:cNvPr>
          <p:cNvSpPr txBox="1"/>
          <p:nvPr/>
        </p:nvSpPr>
        <p:spPr>
          <a:xfrm>
            <a:off x="432107" y="1281746"/>
            <a:ext cx="9910260" cy="2296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38"/>
              </a:lnSpc>
              <a:spcBef>
                <a:spcPct val="0"/>
              </a:spcBef>
            </a:pPr>
            <a:r>
              <a:rPr lang="en-US" sz="6600" b="0" i="0" dirty="0">
                <a:solidFill>
                  <a:srgbClr val="2E74B6"/>
                </a:solidFill>
                <a:effectLst/>
                <a:latin typeface="League Spartan" panose="020B0604020202020204" charset="0"/>
              </a:rPr>
              <a:t>Microservices Architecture</a:t>
            </a:r>
            <a:endParaRPr lang="en-US" sz="6527" dirty="0">
              <a:solidFill>
                <a:srgbClr val="6CCEE8"/>
              </a:solidFill>
              <a:latin typeface="League Spartan" panose="020B0604020202020204" charset="0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7A65889-3B04-7972-B429-629C73C5506E}"/>
              </a:ext>
            </a:extLst>
          </p:cNvPr>
          <p:cNvSpPr txBox="1"/>
          <p:nvPr/>
        </p:nvSpPr>
        <p:spPr>
          <a:xfrm>
            <a:off x="752465" y="3871216"/>
            <a:ext cx="10901123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User Management Service: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Handles user authentication and authorization.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Manages user roles (Admin, Journalist, Moderator, etc.).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News Verification Service: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Processes user-submitted news claims.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Interacts with external APIs (e.g., Google Fact Check, Azure Text Analytics) to verify news credibility.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Stores verification results and updates claim statuses.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Forum and Community Service: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Enables discussion threads and comments.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Includes moderation tools and handles flagged content.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Benefits: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Scalability: Independent scaling of services.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Modularity: Easier updates and debugging.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Aileron" panose="020B0604020202020204" charset="0"/>
              </a:rPr>
              <a:t>Flexibility: Each service can evolve independently.</a:t>
            </a:r>
            <a:endParaRPr lang="en-US" sz="2000" dirty="0">
              <a:solidFill>
                <a:schemeClr val="accent1"/>
              </a:solidFill>
              <a:latin typeface="Aileron" panose="020B0604020202020204" charset="0"/>
            </a:endParaRPr>
          </a:p>
        </p:txBody>
      </p:sp>
      <p:pic>
        <p:nvPicPr>
          <p:cNvPr id="24" name="Picture 2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6333DF5-627A-B4DD-B8E8-91C2E9907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289" y="-50921"/>
            <a:ext cx="6185680" cy="39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6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941914"/>
            <a:ext cx="9227614" cy="9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9"/>
              </a:lnSpc>
              <a:spcBef>
                <a:spcPct val="0"/>
              </a:spcBef>
            </a:pPr>
            <a:r>
              <a:rPr lang="en-US" sz="5535" dirty="0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LOGIN PAGE - UI DESIGN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8602" y="3402823"/>
            <a:ext cx="7605116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6"/>
              </a:lnSpc>
              <a:spcBef>
                <a:spcPct val="0"/>
              </a:spcBef>
            </a:pPr>
            <a:r>
              <a:rPr lang="en-US" sz="2511" dirty="0">
                <a:solidFill>
                  <a:srgbClr val="0C2E5E"/>
                </a:solidFill>
                <a:latin typeface="Aileron"/>
                <a:ea typeface="Aileron"/>
                <a:cs typeface="Aileron"/>
                <a:sym typeface="Aileron"/>
              </a:rPr>
              <a:t>The login page provides secure access for all user roles (Admins, Moderators, Journalists, Academics, and General Users).</a:t>
            </a:r>
          </a:p>
        </p:txBody>
      </p:sp>
      <p:grpSp>
        <p:nvGrpSpPr>
          <p:cNvPr id="5" name="Group 5"/>
          <p:cNvGrpSpPr/>
          <p:nvPr/>
        </p:nvGrpSpPr>
        <p:grpSpPr>
          <a:xfrm rot="-1342433">
            <a:off x="364373" y="-501421"/>
            <a:ext cx="5154237" cy="208999"/>
            <a:chOff x="0" y="0"/>
            <a:chExt cx="1357495" cy="550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342433">
            <a:off x="12454448" y="10231411"/>
            <a:ext cx="5154237" cy="208999"/>
            <a:chOff x="0" y="0"/>
            <a:chExt cx="1357495" cy="550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342433">
            <a:off x="-389888" y="292422"/>
            <a:ext cx="5154237" cy="208999"/>
            <a:chOff x="0" y="0"/>
            <a:chExt cx="1357495" cy="550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342433">
            <a:off x="11700187" y="11025255"/>
            <a:ext cx="5154237" cy="208999"/>
            <a:chOff x="0" y="0"/>
            <a:chExt cx="1357495" cy="5504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5">
            <a:extLst>
              <a:ext uri="{FF2B5EF4-FFF2-40B4-BE49-F238E27FC236}">
                <a16:creationId xmlns:a16="http://schemas.microsoft.com/office/drawing/2014/main" id="{8E647E2D-4EC0-D77A-EE3E-B3F471878337}"/>
              </a:ext>
            </a:extLst>
          </p:cNvPr>
          <p:cNvGrpSpPr/>
          <p:nvPr/>
        </p:nvGrpSpPr>
        <p:grpSpPr>
          <a:xfrm rot="-1342433">
            <a:off x="364373" y="-465713"/>
            <a:ext cx="5154237" cy="208999"/>
            <a:chOff x="0" y="0"/>
            <a:chExt cx="1357495" cy="55045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BAB8DD08-4932-9DD4-5980-D1E701A35D0E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D912A284-4ED9-C620-79DB-FA94016626F0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11">
            <a:extLst>
              <a:ext uri="{FF2B5EF4-FFF2-40B4-BE49-F238E27FC236}">
                <a16:creationId xmlns:a16="http://schemas.microsoft.com/office/drawing/2014/main" id="{4F39E89C-D7FF-B471-672E-1064E23972E7}"/>
              </a:ext>
            </a:extLst>
          </p:cNvPr>
          <p:cNvGrpSpPr/>
          <p:nvPr/>
        </p:nvGrpSpPr>
        <p:grpSpPr>
          <a:xfrm rot="-1342433">
            <a:off x="-389888" y="328130"/>
            <a:ext cx="5154237" cy="208999"/>
            <a:chOff x="0" y="0"/>
            <a:chExt cx="1357495" cy="55045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ED74645-10B8-450C-5B0F-1D9ED50974D1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D38D1A0D-D79B-469D-7F6C-D14C5359F642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5">
            <a:extLst>
              <a:ext uri="{FF2B5EF4-FFF2-40B4-BE49-F238E27FC236}">
                <a16:creationId xmlns:a16="http://schemas.microsoft.com/office/drawing/2014/main" id="{F36F4583-D656-E3C9-6F25-92AD24927BEA}"/>
              </a:ext>
            </a:extLst>
          </p:cNvPr>
          <p:cNvGrpSpPr/>
          <p:nvPr/>
        </p:nvGrpSpPr>
        <p:grpSpPr>
          <a:xfrm rot="-1342433">
            <a:off x="393402" y="-465714"/>
            <a:ext cx="5154237" cy="208999"/>
            <a:chOff x="0" y="0"/>
            <a:chExt cx="1357495" cy="55045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042C3B98-B6C8-7048-14D8-09D2B2A74547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51E8A8C0-5996-74F9-A496-77D6B94DC212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11">
            <a:extLst>
              <a:ext uri="{FF2B5EF4-FFF2-40B4-BE49-F238E27FC236}">
                <a16:creationId xmlns:a16="http://schemas.microsoft.com/office/drawing/2014/main" id="{FC815877-9F4E-94F1-8864-9C26E3DB8124}"/>
              </a:ext>
            </a:extLst>
          </p:cNvPr>
          <p:cNvGrpSpPr/>
          <p:nvPr/>
        </p:nvGrpSpPr>
        <p:grpSpPr>
          <a:xfrm rot="-1342433">
            <a:off x="-353602" y="328130"/>
            <a:ext cx="5154237" cy="208999"/>
            <a:chOff x="0" y="0"/>
            <a:chExt cx="1357495" cy="55045"/>
          </a:xfrm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2D2D3732-472B-6B2C-7FCD-C7B450AEFC6D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FF77D30A-1FC6-2647-BAB4-2663FF55EEDD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B32EF627-CB37-955F-4CFA-B7FDD9543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008A9-11C8-70F0-C00A-2C3CB5FDAEC4}"/>
              </a:ext>
            </a:extLst>
          </p:cNvPr>
          <p:cNvSpPr txBox="1"/>
          <p:nvPr/>
        </p:nvSpPr>
        <p:spPr>
          <a:xfrm>
            <a:off x="4337384" y="5121260"/>
            <a:ext cx="9300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7911FBD-4E11-24A6-6846-EC3F98EF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4368126"/>
            <a:ext cx="12335781" cy="5733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1342433">
            <a:off x="364373" y="-501421"/>
            <a:ext cx="5154237" cy="208999"/>
            <a:chOff x="0" y="0"/>
            <a:chExt cx="1357495" cy="550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342433">
            <a:off x="12454448" y="10231411"/>
            <a:ext cx="5154237" cy="208999"/>
            <a:chOff x="0" y="0"/>
            <a:chExt cx="1357495" cy="55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342433">
            <a:off x="-389888" y="292422"/>
            <a:ext cx="5154237" cy="208999"/>
            <a:chOff x="0" y="0"/>
            <a:chExt cx="1357495" cy="5504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342433">
            <a:off x="11700187" y="11025255"/>
            <a:ext cx="5154237" cy="208999"/>
            <a:chOff x="0" y="0"/>
            <a:chExt cx="1357495" cy="5504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1941914"/>
            <a:ext cx="9227614" cy="9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49"/>
              </a:lnSpc>
              <a:spcBef>
                <a:spcPct val="0"/>
              </a:spcBef>
            </a:pPr>
            <a:r>
              <a:rPr lang="en-US" sz="5535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MAIN PAGE - UI DESIGN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307446"/>
            <a:ext cx="8985917" cy="13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6"/>
              </a:lnSpc>
              <a:spcBef>
                <a:spcPct val="0"/>
              </a:spcBef>
            </a:pPr>
            <a:r>
              <a:rPr lang="en-US" sz="2511" dirty="0">
                <a:solidFill>
                  <a:srgbClr val="0C2E5E"/>
                </a:solidFill>
                <a:latin typeface="Aileron"/>
                <a:ea typeface="Aileron"/>
                <a:cs typeface="Aileron"/>
                <a:sym typeface="Aileron"/>
              </a:rPr>
              <a:t>The main page serves as the entry point for all users, offering access to platform features like news verification, forums, and login options.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8892F9-31A3-8FBD-B03E-B4F63B9F9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05" y="4559090"/>
            <a:ext cx="11942914" cy="5246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AA36-1E66-BFF5-9C08-D7A316B2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5901536-36CF-059C-BAD6-87F0A270080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46" r="-1064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3D5ABF2-4BA4-4B67-A646-6E53B14C1EFC}"/>
              </a:ext>
            </a:extLst>
          </p:cNvPr>
          <p:cNvGrpSpPr/>
          <p:nvPr/>
        </p:nvGrpSpPr>
        <p:grpSpPr>
          <a:xfrm rot="-1342433">
            <a:off x="364373" y="-501421"/>
            <a:ext cx="5154237" cy="208999"/>
            <a:chOff x="0" y="0"/>
            <a:chExt cx="1357495" cy="5504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4ABBC90-B05D-C2C0-B302-4E8DA9A181BD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E1B812D-F9DF-BB00-CEA2-315773AA1932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DD13C2F-478A-6428-B6D3-A68D86273041}"/>
              </a:ext>
            </a:extLst>
          </p:cNvPr>
          <p:cNvGrpSpPr/>
          <p:nvPr/>
        </p:nvGrpSpPr>
        <p:grpSpPr>
          <a:xfrm rot="-1342433">
            <a:off x="12454448" y="10231411"/>
            <a:ext cx="5154237" cy="208999"/>
            <a:chOff x="0" y="0"/>
            <a:chExt cx="1357495" cy="55045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11EE2C4-77A3-2B88-4066-2F3803416649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0C2E5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96CC42B-1AEB-7D75-FE64-FD64840E4CD3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9D8E3E1-CC3D-0AFA-8F00-041FD1E26C61}"/>
              </a:ext>
            </a:extLst>
          </p:cNvPr>
          <p:cNvGrpSpPr/>
          <p:nvPr/>
        </p:nvGrpSpPr>
        <p:grpSpPr>
          <a:xfrm rot="-1342433">
            <a:off x="-389888" y="292422"/>
            <a:ext cx="5154237" cy="208999"/>
            <a:chOff x="0" y="0"/>
            <a:chExt cx="1357495" cy="5504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30E46B9-7A65-209F-1785-5ABE6817E73A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DEF13644-5FCE-C612-7577-9804449F6F75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0E17306-DDCB-7B77-7768-9039B1436ADE}"/>
              </a:ext>
            </a:extLst>
          </p:cNvPr>
          <p:cNvGrpSpPr/>
          <p:nvPr/>
        </p:nvGrpSpPr>
        <p:grpSpPr>
          <a:xfrm rot="-1342433">
            <a:off x="11700187" y="11025255"/>
            <a:ext cx="5154237" cy="208999"/>
            <a:chOff x="0" y="0"/>
            <a:chExt cx="1357495" cy="55045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DE5D0B6-48A5-6B4B-C4B2-345FFCDD835F}"/>
                </a:ext>
              </a:extLst>
            </p:cNvPr>
            <p:cNvSpPr/>
            <p:nvPr/>
          </p:nvSpPr>
          <p:spPr>
            <a:xfrm>
              <a:off x="0" y="0"/>
              <a:ext cx="1357495" cy="55045"/>
            </a:xfrm>
            <a:custGeom>
              <a:avLst/>
              <a:gdLst/>
              <a:ahLst/>
              <a:cxnLst/>
              <a:rect l="l" t="t" r="r" b="b"/>
              <a:pathLst>
                <a:path w="1357495" h="55045">
                  <a:moveTo>
                    <a:pt x="0" y="0"/>
                  </a:moveTo>
                  <a:lnTo>
                    <a:pt x="1357495" y="0"/>
                  </a:lnTo>
                  <a:lnTo>
                    <a:pt x="1357495" y="55045"/>
                  </a:lnTo>
                  <a:lnTo>
                    <a:pt x="0" y="55045"/>
                  </a:lnTo>
                  <a:close/>
                </a:path>
              </a:pathLst>
            </a:custGeom>
            <a:solidFill>
              <a:srgbClr val="2E74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7B1DDEF-BA8A-6198-5304-ED794BAFD19B}"/>
                </a:ext>
              </a:extLst>
            </p:cNvPr>
            <p:cNvSpPr txBox="1"/>
            <p:nvPr/>
          </p:nvSpPr>
          <p:spPr>
            <a:xfrm>
              <a:off x="0" y="-38100"/>
              <a:ext cx="1357495" cy="9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DC119E10-F0C1-3846-9040-4BEB262632F1}"/>
              </a:ext>
            </a:extLst>
          </p:cNvPr>
          <p:cNvSpPr txBox="1"/>
          <p:nvPr/>
        </p:nvSpPr>
        <p:spPr>
          <a:xfrm>
            <a:off x="1028700" y="1941914"/>
            <a:ext cx="9867900" cy="953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49"/>
              </a:lnSpc>
              <a:spcBef>
                <a:spcPct val="0"/>
              </a:spcBef>
            </a:pPr>
            <a:r>
              <a:rPr lang="en-US" sz="5535" dirty="0">
                <a:solidFill>
                  <a:srgbClr val="2E74B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FORUM PAGE - UI DESIGN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5AE6B891-7142-9B21-8FE2-38F0ADA3123F}"/>
              </a:ext>
            </a:extLst>
          </p:cNvPr>
          <p:cNvSpPr txBox="1"/>
          <p:nvPr/>
        </p:nvSpPr>
        <p:spPr>
          <a:xfrm>
            <a:off x="838200" y="2825398"/>
            <a:ext cx="16116300" cy="2011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25"/>
              </a:lnSpc>
            </a:pPr>
            <a:r>
              <a:rPr lang="en-US" sz="2800" b="0" i="0" dirty="0">
                <a:solidFill>
                  <a:srgbClr val="2E74B6"/>
                </a:solidFill>
                <a:effectLst/>
                <a:latin typeface="YAFLd8sKbwc 1"/>
              </a:rPr>
              <a:t>The Forum Page serves as a community hub for discussions about news authenticity.</a:t>
            </a:r>
            <a:endParaRPr lang="en-US" sz="2800" dirty="0">
              <a:solidFill>
                <a:srgbClr val="2E74B6"/>
              </a:solidFill>
              <a:effectLst/>
              <a:latin typeface="YAFLd8sKbwc 1"/>
            </a:endParaRPr>
          </a:p>
          <a:p>
            <a:pPr>
              <a:lnSpc>
                <a:spcPts val="2625"/>
              </a:lnSpc>
            </a:pPr>
            <a:r>
              <a:rPr lang="en-US" sz="2800" b="0" i="0" dirty="0">
                <a:solidFill>
                  <a:srgbClr val="2E74B6"/>
                </a:solidFill>
                <a:effectLst/>
                <a:latin typeface="YAFLd8sKbwc 1"/>
              </a:rPr>
              <a:t>Sidebar Navigation: Provides easy access to essential features like "Home," "Check News," and "Register."</a:t>
            </a:r>
            <a:endParaRPr lang="en-US" sz="2800" dirty="0">
              <a:solidFill>
                <a:srgbClr val="2E74B6"/>
              </a:solidFill>
              <a:effectLst/>
              <a:latin typeface="YAFLd8sKbwc 1"/>
            </a:endParaRPr>
          </a:p>
          <a:p>
            <a:pPr>
              <a:lnSpc>
                <a:spcPts val="2625"/>
              </a:lnSpc>
            </a:pPr>
            <a:r>
              <a:rPr lang="en-US" sz="2800" b="0" i="0" dirty="0">
                <a:solidFill>
                  <a:srgbClr val="2E74B6"/>
                </a:solidFill>
                <a:effectLst/>
                <a:latin typeface="YAFLd8sKbwc 1"/>
              </a:rPr>
              <a:t>Post Listings: Displays posts with titles, descriptions, and timestamps, enabling users to engage with relevant topics.</a:t>
            </a:r>
            <a:endParaRPr lang="en-US" sz="2800" dirty="0">
              <a:solidFill>
                <a:srgbClr val="2E74B6"/>
              </a:solidFill>
              <a:effectLst/>
              <a:latin typeface="YAFLd8sKbwc 1"/>
            </a:endParaRPr>
          </a:p>
          <a:p>
            <a:pPr>
              <a:lnSpc>
                <a:spcPts val="2625"/>
              </a:lnSpc>
            </a:pPr>
            <a:r>
              <a:rPr lang="en-US" sz="2800" b="0" i="0" dirty="0">
                <a:solidFill>
                  <a:srgbClr val="2E74B6"/>
                </a:solidFill>
                <a:effectLst/>
                <a:latin typeface="YAFLd8sKbwc 1"/>
              </a:rPr>
              <a:t>Interaction Features: Includes options to create posts, view discussions, and add comments, fostering collaboration.</a:t>
            </a:r>
            <a:endParaRPr lang="en-US" sz="2800" dirty="0">
              <a:solidFill>
                <a:srgbClr val="2E74B6"/>
              </a:solidFill>
              <a:effectLst/>
              <a:latin typeface="YAFLd8sKbwc 1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5BA781-C48F-AFED-2A07-71A5E2BFB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085" y="4721215"/>
            <a:ext cx="11626529" cy="523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7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1726</Words>
  <Application>Microsoft Office PowerPoint</Application>
  <PresentationFormat>Custom</PresentationFormat>
  <Paragraphs>188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Calibri</vt:lpstr>
      <vt:lpstr>Canva Sans Bold</vt:lpstr>
      <vt:lpstr>League Spartan</vt:lpstr>
      <vt:lpstr>Aileron Bold</vt:lpstr>
      <vt:lpstr>Aileron</vt:lpstr>
      <vt:lpstr>YAFLd8sKbwc 1</vt:lpstr>
      <vt:lpstr>Arial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 Modern Research Presentation</dc:title>
  <dc:creator>octavian orian</dc:creator>
  <cp:lastModifiedBy>Teodor Octavian Orian</cp:lastModifiedBy>
  <cp:revision>7</cp:revision>
  <dcterms:created xsi:type="dcterms:W3CDTF">2006-08-16T00:00:00Z</dcterms:created>
  <dcterms:modified xsi:type="dcterms:W3CDTF">2025-01-17T10:36:41Z</dcterms:modified>
  <dc:identifier>DAGXHkVNruM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2024-11-21T18:07:26Z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2f0f70d0-bc48-4993-b345-1e10defa4821</vt:lpwstr>
  </property>
  <property fmtid="{D5CDD505-2E9C-101B-9397-08002B2CF9AE}" pid="8" name="MSIP_Label_5b58b62f-6f94-46bd-8089-18e64b0a9abb_ContentBits">
    <vt:lpwstr>0</vt:lpwstr>
  </property>
</Properties>
</file>